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sldIdLst>
    <p:sldId id="258" r:id="rId2"/>
    <p:sldId id="355" r:id="rId3"/>
    <p:sldId id="268" r:id="rId4"/>
    <p:sldId id="285" r:id="rId5"/>
    <p:sldId id="260" r:id="rId6"/>
    <p:sldId id="270" r:id="rId7"/>
    <p:sldId id="257" r:id="rId8"/>
    <p:sldId id="267" r:id="rId9"/>
    <p:sldId id="288" r:id="rId10"/>
    <p:sldId id="290" r:id="rId11"/>
    <p:sldId id="291" r:id="rId12"/>
    <p:sldId id="292" r:id="rId13"/>
    <p:sldId id="293" r:id="rId14"/>
    <p:sldId id="314" r:id="rId15"/>
    <p:sldId id="315" r:id="rId16"/>
    <p:sldId id="308" r:id="rId17"/>
    <p:sldId id="318" r:id="rId18"/>
    <p:sldId id="323" r:id="rId19"/>
    <p:sldId id="326" r:id="rId20"/>
    <p:sldId id="319" r:id="rId21"/>
    <p:sldId id="325" r:id="rId22"/>
    <p:sldId id="316" r:id="rId23"/>
    <p:sldId id="331" r:id="rId24"/>
    <p:sldId id="332" r:id="rId25"/>
    <p:sldId id="349" r:id="rId26"/>
    <p:sldId id="351" r:id="rId27"/>
    <p:sldId id="259" r:id="rId28"/>
    <p:sldId id="333" r:id="rId29"/>
    <p:sldId id="313" r:id="rId30"/>
    <p:sldId id="301" r:id="rId31"/>
    <p:sldId id="275" r:id="rId32"/>
    <p:sldId id="274" r:id="rId33"/>
    <p:sldId id="336" r:id="rId34"/>
    <p:sldId id="350" r:id="rId35"/>
    <p:sldId id="279" r:id="rId36"/>
    <p:sldId id="320" r:id="rId37"/>
    <p:sldId id="321" r:id="rId38"/>
    <p:sldId id="322" r:id="rId39"/>
    <p:sldId id="324" r:id="rId40"/>
    <p:sldId id="352" r:id="rId41"/>
    <p:sldId id="277" r:id="rId42"/>
    <p:sldId id="280" r:id="rId43"/>
    <p:sldId id="276" r:id="rId44"/>
    <p:sldId id="337" r:id="rId45"/>
    <p:sldId id="334" r:id="rId46"/>
    <p:sldId id="343" r:id="rId47"/>
    <p:sldId id="353" r:id="rId48"/>
    <p:sldId id="340" r:id="rId49"/>
    <p:sldId id="341" r:id="rId50"/>
    <p:sldId id="342" r:id="rId51"/>
    <p:sldId id="344" r:id="rId52"/>
    <p:sldId id="345" r:id="rId53"/>
    <p:sldId id="281" r:id="rId54"/>
    <p:sldId id="327" r:id="rId55"/>
    <p:sldId id="328" r:id="rId56"/>
    <p:sldId id="329" r:id="rId57"/>
    <p:sldId id="283" r:id="rId58"/>
    <p:sldId id="284" r:id="rId59"/>
    <p:sldId id="348" r:id="rId60"/>
    <p:sldId id="346" r:id="rId61"/>
    <p:sldId id="347" r:id="rId62"/>
    <p:sldId id="330" r:id="rId63"/>
    <p:sldId id="354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25F47E-34A1-49DC-A91A-288BB8D6DBA1}">
          <p14:sldIdLst>
            <p14:sldId id="258"/>
            <p14:sldId id="355"/>
            <p14:sldId id="268"/>
            <p14:sldId id="285"/>
            <p14:sldId id="260"/>
            <p14:sldId id="270"/>
          </p14:sldIdLst>
        </p14:section>
        <p14:section name="AIMA" id="{E0506809-E144-4551-8591-DD58B4C670D3}">
          <p14:sldIdLst>
            <p14:sldId id="257"/>
            <p14:sldId id="267"/>
            <p14:sldId id="288"/>
            <p14:sldId id="290"/>
            <p14:sldId id="291"/>
            <p14:sldId id="292"/>
            <p14:sldId id="293"/>
            <p14:sldId id="314"/>
          </p14:sldIdLst>
        </p14:section>
        <p14:section name="Data Mining" id="{78E3C49E-C77D-4EC5-ADBA-A76C65FCE0AB}">
          <p14:sldIdLst>
            <p14:sldId id="315"/>
            <p14:sldId id="308"/>
            <p14:sldId id="318"/>
            <p14:sldId id="323"/>
            <p14:sldId id="326"/>
            <p14:sldId id="319"/>
            <p14:sldId id="325"/>
            <p14:sldId id="316"/>
            <p14:sldId id="331"/>
            <p14:sldId id="332"/>
            <p14:sldId id="349"/>
            <p14:sldId id="351"/>
          </p14:sldIdLst>
        </p14:section>
        <p14:section name="Machine Learning" id="{18A62276-20AC-4375-B9CB-FC454EDF0169}">
          <p14:sldIdLst>
            <p14:sldId id="259"/>
            <p14:sldId id="333"/>
            <p14:sldId id="313"/>
            <p14:sldId id="301"/>
            <p14:sldId id="275"/>
            <p14:sldId id="274"/>
            <p14:sldId id="336"/>
            <p14:sldId id="350"/>
          </p14:sldIdLst>
        </p14:section>
        <p14:section name="Optimization" id="{4E5A08DF-2B19-8944-8728-F0C9B0466ECF}">
          <p14:sldIdLst>
            <p14:sldId id="279"/>
            <p14:sldId id="320"/>
            <p14:sldId id="321"/>
            <p14:sldId id="322"/>
            <p14:sldId id="324"/>
            <p14:sldId id="352"/>
          </p14:sldIdLst>
        </p14:section>
        <p14:section name="From ML to DL" id="{6C03463D-516E-4377-B38C-130F46B964BA}">
          <p14:sldIdLst>
            <p14:sldId id="277"/>
            <p14:sldId id="280"/>
            <p14:sldId id="276"/>
            <p14:sldId id="337"/>
            <p14:sldId id="334"/>
            <p14:sldId id="343"/>
            <p14:sldId id="353"/>
          </p14:sldIdLst>
        </p14:section>
        <p14:section name="AI Evolution" id="{965012F2-04AD-4F2E-AAE6-0127B0C427A0}">
          <p14:sldIdLst>
            <p14:sldId id="340"/>
            <p14:sldId id="341"/>
            <p14:sldId id="342"/>
            <p14:sldId id="344"/>
            <p14:sldId id="345"/>
            <p14:sldId id="281"/>
          </p14:sldIdLst>
        </p14:section>
        <p14:section name="Closing Remarks" id="{75335476-4D36-40A2-ADB9-B84876F1F048}">
          <p14:sldIdLst>
            <p14:sldId id="327"/>
            <p14:sldId id="328"/>
            <p14:sldId id="329"/>
          </p14:sldIdLst>
        </p14:section>
        <p14:section name="Course Topics" id="{757438D6-03EB-41FD-A381-A3905596FE90}">
          <p14:sldIdLst>
            <p14:sldId id="283"/>
          </p14:sldIdLst>
        </p14:section>
        <p14:section name="Grading" id="{8EE5689A-C294-461C-823A-F17AF61BBA74}">
          <p14:sldIdLst>
            <p14:sldId id="284"/>
            <p14:sldId id="348"/>
            <p14:sldId id="346"/>
            <p14:sldId id="347"/>
            <p14:sldId id="330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2D0"/>
    <a:srgbClr val="C7A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89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6D36A-9533-4259-AB7D-444A0CFC7A8C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A582-F41A-48C7-8C0C-52B2E4112A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3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altLang="zh-TW" smtClean="0"/>
              <a:pPr/>
              <a:t>62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3576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含文字的標題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TW">
                <a:solidFill>
                  <a:schemeClr val="bg1"/>
                </a:solidFill>
              </a:defRPr>
            </a:lvl1pPr>
          </a:lstStyle>
          <a:p>
            <a:fld id="{108EB8CB-B255-4C29-A19A-8DF127E700F4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TW">
                <a:solidFill>
                  <a:schemeClr val="bg1"/>
                </a:solidFill>
              </a:defRPr>
            </a:lvl1pPr>
          </a:lstStyle>
          <a:p>
            <a:endParaRPr kumimoji="0"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TW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TW"/>
          </a:p>
        </p:txBody>
      </p:sp>
      <p:sp>
        <p:nvSpPr>
          <p:cNvPr id="7" name="Rectangle 6"/>
          <p:cNvSpPr/>
          <p:nvPr userDrawn="1"/>
        </p:nvSpPr>
        <p:spPr>
          <a:xfrm>
            <a:off x="0" y="2171700"/>
            <a:ext cx="7543800" cy="16002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TW" altLang="en-US" sz="135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2400300"/>
            <a:ext cx="7010400" cy="1257300"/>
          </a:xfrm>
        </p:spPr>
        <p:txBody>
          <a:bodyPr>
            <a:normAutofit/>
          </a:bodyPr>
          <a:lstStyle>
            <a:lvl1pPr marL="0" algn="l" defTabSz="685800" rtl="0" eaLnBrk="1" latinLnBrk="0" hangingPunct="1">
              <a:defRPr kumimoji="0" lang="zh-TW"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498585"/>
            <a:ext cx="4191000" cy="28575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TW" sz="135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TW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0708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pPr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pPr/>
              <a:t>2022/09/21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t>2022/09/21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pPr/>
              <a:t>2022/09/21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E71-8EDE-4A1D-959B-936DFAA60450}" type="datetimeFigureOut">
              <a:rPr lang="zh-TW" altLang="en-US" smtClean="0"/>
              <a:pPr/>
              <a:t>2022/09/21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AA1-11AE-4D7C-B5F7-1ED4039A1C0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FE71-8EDE-4A1D-959B-936DFAA60450}" type="datetimeFigureOut">
              <a:rPr lang="zh-TW" altLang="en-US" smtClean="0"/>
              <a:pPr/>
              <a:t>2022/09/21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3AA1-11AE-4D7C-B5F7-1ED4039A1C0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1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acyclic_graph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4" Type="http://schemas.openxmlformats.org/officeDocument/2006/relationships/hyperlink" Target="https://en.wikipedia.org/wiki/Probabilit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9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4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9.xml"/><Relationship Id="rId7" Type="http://schemas.openxmlformats.org/officeDocument/2006/relationships/image" Target="../media/image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straint_(mathematics)" TargetMode="External"/><Relationship Id="rId2" Type="http://schemas.openxmlformats.org/officeDocument/2006/relationships/hyperlink" Target="https://en.wikipedia.org/wiki/Loss_fun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hyperlink" Target="https://www.inside.com.tw/2016/03/09/google-alpha-go-surren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G2OU_lzsMdE" TargetMode="External"/><Relationship Id="rId4" Type="http://schemas.openxmlformats.org/officeDocument/2006/relationships/hyperlink" Target="http://www.sfchronicle.com/business/article/Driverless-milestone-No-Hands-Across-America-11278241.php" TargetMode="External"/><Relationship Id="rId9" Type="http://schemas.openxmlformats.org/officeDocument/2006/relationships/hyperlink" Target="https://buzzorange.com/techorange/2016/09/29/google-translation-gnmt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4.xml"/><Relationship Id="rId7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eplearningbook.org/contents/ml.html" TargetMode="External"/><Relationship Id="rId13" Type="http://schemas.openxmlformats.org/officeDocument/2006/relationships/hyperlink" Target="http://www.deeplearningbook.org/contents/convnets.html" TargetMode="External"/><Relationship Id="rId18" Type="http://schemas.openxmlformats.org/officeDocument/2006/relationships/hyperlink" Target="http://www.deeplearningbook.org/contents/linear_factors.html" TargetMode="External"/><Relationship Id="rId26" Type="http://schemas.openxmlformats.org/officeDocument/2006/relationships/image" Target="../media/image63.jpeg"/><Relationship Id="rId3" Type="http://schemas.openxmlformats.org/officeDocument/2006/relationships/hyperlink" Target="http://www.deeplearningbook.org/contents/intro.html" TargetMode="External"/><Relationship Id="rId21" Type="http://schemas.openxmlformats.org/officeDocument/2006/relationships/hyperlink" Target="http://www.deeplearningbook.org/contents/graphical_models.html" TargetMode="External"/><Relationship Id="rId7" Type="http://schemas.openxmlformats.org/officeDocument/2006/relationships/hyperlink" Target="http://www.deeplearningbook.org/contents/numerical.html" TargetMode="External"/><Relationship Id="rId12" Type="http://schemas.openxmlformats.org/officeDocument/2006/relationships/hyperlink" Target="http://www.deeplearningbook.org/contents/optimization.html" TargetMode="External"/><Relationship Id="rId17" Type="http://schemas.openxmlformats.org/officeDocument/2006/relationships/hyperlink" Target="http://www.deeplearningbook.org/contents/part_research.html" TargetMode="External"/><Relationship Id="rId25" Type="http://schemas.openxmlformats.org/officeDocument/2006/relationships/hyperlink" Target="http://www.deeplearningbook.org/contents/generative_models.html" TargetMode="External"/><Relationship Id="rId2" Type="http://schemas.openxmlformats.org/officeDocument/2006/relationships/image" Target="../media/image62.jpeg"/><Relationship Id="rId16" Type="http://schemas.openxmlformats.org/officeDocument/2006/relationships/hyperlink" Target="http://www.deeplearningbook.org/contents/applications.html" TargetMode="External"/><Relationship Id="rId20" Type="http://schemas.openxmlformats.org/officeDocument/2006/relationships/hyperlink" Target="http://www.deeplearningbook.org/contents/representatio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eplearningbook.org/contents/prob.html" TargetMode="External"/><Relationship Id="rId11" Type="http://schemas.openxmlformats.org/officeDocument/2006/relationships/hyperlink" Target="http://www.deeplearningbook.org/contents/regularization.html" TargetMode="External"/><Relationship Id="rId24" Type="http://schemas.openxmlformats.org/officeDocument/2006/relationships/hyperlink" Target="http://www.deeplearningbook.org/contents/inference.html" TargetMode="External"/><Relationship Id="rId5" Type="http://schemas.openxmlformats.org/officeDocument/2006/relationships/hyperlink" Target="http://www.deeplearningbook.org/contents/linear_algebra.html" TargetMode="External"/><Relationship Id="rId15" Type="http://schemas.openxmlformats.org/officeDocument/2006/relationships/hyperlink" Target="http://www.deeplearningbook.org/contents/guidelines.html" TargetMode="External"/><Relationship Id="rId23" Type="http://schemas.openxmlformats.org/officeDocument/2006/relationships/hyperlink" Target="http://www.deeplearningbook.org/contents/partition.html" TargetMode="External"/><Relationship Id="rId10" Type="http://schemas.openxmlformats.org/officeDocument/2006/relationships/hyperlink" Target="http://www.deeplearningbook.org/contents/mlp.html" TargetMode="External"/><Relationship Id="rId19" Type="http://schemas.openxmlformats.org/officeDocument/2006/relationships/hyperlink" Target="http://www.deeplearningbook.org/contents/autoencoders.html" TargetMode="External"/><Relationship Id="rId4" Type="http://schemas.openxmlformats.org/officeDocument/2006/relationships/hyperlink" Target="http://www.deeplearningbook.org/contents/part_basics.html" TargetMode="External"/><Relationship Id="rId9" Type="http://schemas.openxmlformats.org/officeDocument/2006/relationships/hyperlink" Target="http://www.deeplearningbook.org/contents/part_practical.html" TargetMode="External"/><Relationship Id="rId14" Type="http://schemas.openxmlformats.org/officeDocument/2006/relationships/hyperlink" Target="http://www.deeplearningbook.org/contents/rnn.html" TargetMode="External"/><Relationship Id="rId22" Type="http://schemas.openxmlformats.org/officeDocument/2006/relationships/hyperlink" Target="http://www.deeplearningbook.org/contents/monte_carlo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7" Type="http://schemas.openxmlformats.org/officeDocument/2006/relationships/image" Target="../media/image72.tiff"/><Relationship Id="rId2" Type="http://schemas.openxmlformats.org/officeDocument/2006/relationships/hyperlink" Target="https://www.youtube.com/watch?v=An5z8lR8as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hyperlink" Target="https://www.superdatascience.com/blogs/artificial-neural-networks-how-do-neural-networks-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9.xml"/><Relationship Id="rId7" Type="http://schemas.openxmlformats.org/officeDocument/2006/relationships/image" Target="../media/image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l.mit.edu/sites/default/files/publication/doc/2019-09/Artificial%20Intelligence%20Short%20History,%20Present%20Developments,%20and%20Future%20Outlook%20-%20Final%20Report%20-%20Martinez.pdf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youtube.com/watch?v=cA0vHYzGR8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R32ULxbjYc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34.xml"/><Relationship Id="rId7" Type="http://schemas.openxmlformats.org/officeDocument/2006/relationships/image" Target="../media/image9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cs.berkeley.edu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document/562929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economist.com/the-economist-explains/2016/07/15/why-artificial-intelligence-is-enjoying-a-renaissance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2D8590B-FAAC-415E-9C90-E46D08D05529}"/>
              </a:ext>
            </a:extLst>
          </p:cNvPr>
          <p:cNvSpPr/>
          <p:nvPr/>
        </p:nvSpPr>
        <p:spPr>
          <a:xfrm>
            <a:off x="0" y="4141670"/>
            <a:ext cx="9137643" cy="1113942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3831EEB-0864-46E7-9F08-FA1E7218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811" y="507744"/>
            <a:ext cx="4749903" cy="2031352"/>
          </a:xfrm>
        </p:spPr>
        <p:txBody>
          <a:bodyPr>
            <a:normAutofit/>
          </a:bodyPr>
          <a:lstStyle/>
          <a:p>
            <a:r>
              <a:rPr lang="zh-TW" altLang="en-US" sz="3300" b="1" spc="450" dirty="0">
                <a:solidFill>
                  <a:schemeClr val="bg2">
                    <a:lumMod val="25000"/>
                  </a:schemeClr>
                </a:solidFill>
              </a:rPr>
              <a:t>人工智慧課程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0AFCB32-2CE0-4CFD-A763-ACF17AB87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813" y="2710025"/>
            <a:ext cx="4749902" cy="1408710"/>
          </a:xfrm>
        </p:spPr>
        <p:txBody>
          <a:bodyPr>
            <a:normAutofit/>
          </a:bodyPr>
          <a:lstStyle/>
          <a:p>
            <a:r>
              <a:rPr lang="zh-TW" altLang="en-US" sz="2100" dirty="0">
                <a:solidFill>
                  <a:schemeClr val="bg2">
                    <a:lumMod val="25000"/>
                  </a:schemeClr>
                </a:solidFill>
              </a:rPr>
              <a:t>張嘉惠教授</a:t>
            </a:r>
            <a:endParaRPr lang="en-US" altLang="zh-TW" sz="2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TW" altLang="en-US" sz="2100" dirty="0">
                <a:solidFill>
                  <a:schemeClr val="bg2">
                    <a:lumMod val="25000"/>
                  </a:schemeClr>
                </a:solidFill>
              </a:rPr>
              <a:t>中央大學資訊工程系</a:t>
            </a:r>
            <a:endParaRPr lang="en-US" altLang="zh-TW" sz="2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2022/09/14</a:t>
            </a:r>
            <a:endParaRPr lang="zh-TW" altLang="en-US" sz="21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83492CE5-6A4C-4BB5-8E13-4CD88DF7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4559" y="2315196"/>
            <a:ext cx="2623085" cy="2383445"/>
          </a:xfrm>
          <a:prstGeom prst="rect">
            <a:avLst/>
          </a:prstGeom>
        </p:spPr>
      </p:pic>
      <p:pic>
        <p:nvPicPr>
          <p:cNvPr id="2" name="圖形 1">
            <a:extLst>
              <a:ext uri="{FF2B5EF4-FFF2-40B4-BE49-F238E27FC236}">
                <a16:creationId xmlns:a16="http://schemas.microsoft.com/office/drawing/2014/main" id="{0257CE3C-EC89-4202-B22F-9D0F75698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756" y="936523"/>
            <a:ext cx="2348488" cy="533747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A6D93290-D797-490A-8F12-39AFFFE9A4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3236"/>
          <a:stretch/>
        </p:blipFill>
        <p:spPr>
          <a:xfrm>
            <a:off x="548640" y="4301635"/>
            <a:ext cx="7766304" cy="7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0551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Logic Reasoning</a:t>
            </a:r>
            <a:endParaRPr lang="zh-CN" altLang="en-US" sz="2400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10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79" y="945288"/>
            <a:ext cx="4014313" cy="2479394"/>
          </a:xfrm>
          <a:prstGeom prst="rect">
            <a:avLst/>
          </a:prstGeom>
        </p:spPr>
      </p:pic>
      <p:pic>
        <p:nvPicPr>
          <p:cNvPr id="6" name="Picture 4" descr="k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10" y="3424682"/>
            <a:ext cx="4195449" cy="7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47650" y="1131859"/>
            <a:ext cx="4598670" cy="3185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Problem solving agents cannot infer unobserved information.</a:t>
            </a:r>
          </a:p>
          <a:p>
            <a:endParaRPr lang="en-US" altLang="zh-TW" sz="2400" dirty="0"/>
          </a:p>
          <a:p>
            <a:r>
              <a:rPr lang="en-US" altLang="zh-TW" sz="2400" dirty="0"/>
              <a:t>Inference</a:t>
            </a:r>
            <a:endParaRPr lang="zh-CN" altLang="en-US" sz="2000" dirty="0"/>
          </a:p>
          <a:p>
            <a:pPr lvl="1"/>
            <a:r>
              <a:rPr lang="en-US" altLang="zh-TW" sz="2200" i="1" dirty="0">
                <a:ea typeface="新細明體" panose="02020500000000000000" pitchFamily="18" charset="-120"/>
              </a:rPr>
              <a:t>KB </a:t>
            </a:r>
            <a:r>
              <a:rPr lang="en-US" altLang="zh-TW" sz="2200" dirty="0">
                <a:ea typeface="新細明體" panose="02020500000000000000" pitchFamily="18" charset="-120"/>
                <a:cs typeface="Arial" panose="020B0604020202020204" pitchFamily="34" charset="0"/>
              </a:rPr>
              <a:t>├</a:t>
            </a:r>
            <a:r>
              <a:rPr lang="en-US" altLang="zh-TW" sz="2200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sz="2200" baseline="-250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α = sentence α can be derived from </a:t>
            </a:r>
            <a:r>
              <a:rPr lang="en-US" altLang="zh-TW" sz="2200" i="1" dirty="0">
                <a:ea typeface="新細明體" panose="02020500000000000000" pitchFamily="18" charset="-120"/>
              </a:rPr>
              <a:t>KB </a:t>
            </a:r>
            <a:r>
              <a:rPr lang="en-US" altLang="zh-TW" sz="2200" dirty="0">
                <a:ea typeface="新細明體" panose="02020500000000000000" pitchFamily="18" charset="-120"/>
              </a:rPr>
              <a:t>by procedure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endParaRPr lang="en-US" altLang="zh-TW" sz="2200" i="1" dirty="0">
              <a:ea typeface="新細明體" panose="02020500000000000000" pitchFamily="18" charset="-120"/>
            </a:endParaRPr>
          </a:p>
          <a:p>
            <a:pPr lvl="1"/>
            <a:r>
              <a:rPr lang="en-US" altLang="zh-TW" sz="2200" dirty="0">
                <a:solidFill>
                  <a:srgbClr val="FF0000"/>
                </a:solidFill>
                <a:ea typeface="新細明體" panose="02020500000000000000" pitchFamily="18" charset="-120"/>
              </a:rPr>
              <a:t>Soundness</a:t>
            </a:r>
            <a:r>
              <a:rPr lang="en-US" altLang="zh-TW" sz="2200" dirty="0">
                <a:ea typeface="新細明體" panose="02020500000000000000" pitchFamily="18" charset="-120"/>
              </a:rPr>
              <a:t>: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dirty="0">
                <a:ea typeface="新細明體" panose="02020500000000000000" pitchFamily="18" charset="-120"/>
              </a:rPr>
              <a:t> is sound if whenever </a:t>
            </a:r>
            <a:r>
              <a:rPr lang="en-US" altLang="zh-TW" sz="2200" i="1" dirty="0">
                <a:ea typeface="新細明體" panose="02020500000000000000" pitchFamily="18" charset="-120"/>
              </a:rPr>
              <a:t>KB </a:t>
            </a:r>
            <a:r>
              <a:rPr lang="en-US" altLang="zh-TW" sz="2200" dirty="0">
                <a:ea typeface="新細明體" panose="02020500000000000000" pitchFamily="18" charset="-120"/>
              </a:rPr>
              <a:t>├</a:t>
            </a:r>
            <a:r>
              <a:rPr lang="en-US" altLang="zh-TW" sz="2200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sz="2200" baseline="-250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α, it is also true that </a:t>
            </a:r>
            <a:r>
              <a:rPr lang="en-US" altLang="zh-TW" sz="2200" i="1" dirty="0">
                <a:ea typeface="新細明體" panose="02020500000000000000" pitchFamily="18" charset="-120"/>
              </a:rPr>
              <a:t>KB</a:t>
            </a:r>
            <a:r>
              <a:rPr lang="en-US" altLang="zh-TW" sz="2200" dirty="0">
                <a:ea typeface="新細明體" panose="02020500000000000000" pitchFamily="18" charset="-120"/>
              </a:rPr>
              <a:t>╞ α</a:t>
            </a:r>
          </a:p>
          <a:p>
            <a:pPr lvl="1"/>
            <a:r>
              <a:rPr lang="en-US" altLang="zh-TW" sz="2200" dirty="0">
                <a:solidFill>
                  <a:srgbClr val="FF0000"/>
                </a:solidFill>
                <a:ea typeface="新細明體" panose="02020500000000000000" pitchFamily="18" charset="-120"/>
              </a:rPr>
              <a:t>Completeness</a:t>
            </a:r>
            <a:r>
              <a:rPr lang="en-US" altLang="zh-TW" sz="2200" dirty="0">
                <a:ea typeface="新細明體" panose="02020500000000000000" pitchFamily="18" charset="-120"/>
              </a:rPr>
              <a:t>: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dirty="0">
                <a:ea typeface="新細明體" panose="02020500000000000000" pitchFamily="18" charset="-120"/>
              </a:rPr>
              <a:t> is complete if whenever </a:t>
            </a:r>
            <a:r>
              <a:rPr lang="en-US" altLang="zh-TW" sz="2200" i="1" dirty="0">
                <a:ea typeface="新細明體" panose="02020500000000000000" pitchFamily="18" charset="-120"/>
              </a:rPr>
              <a:t>KB</a:t>
            </a:r>
            <a:r>
              <a:rPr lang="en-US" altLang="zh-TW" sz="2200" dirty="0">
                <a:ea typeface="新細明體" panose="02020500000000000000" pitchFamily="18" charset="-120"/>
              </a:rPr>
              <a:t>╞ α, it is also true that </a:t>
            </a:r>
            <a:r>
              <a:rPr lang="en-US" altLang="zh-TW" sz="2200" i="1" dirty="0">
                <a:ea typeface="新細明體" panose="02020500000000000000" pitchFamily="18" charset="-120"/>
              </a:rPr>
              <a:t>KB </a:t>
            </a:r>
            <a:r>
              <a:rPr lang="en-US" altLang="zh-TW" sz="2200" dirty="0">
                <a:ea typeface="新細明體" panose="02020500000000000000" pitchFamily="18" charset="-120"/>
              </a:rPr>
              <a:t>├</a:t>
            </a:r>
            <a:r>
              <a:rPr lang="en-US" altLang="zh-TW" sz="2200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sz="2200" baseline="-250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α </a:t>
            </a:r>
          </a:p>
        </p:txBody>
      </p:sp>
    </p:spTree>
    <p:extLst>
      <p:ext uri="{BB962C8B-B14F-4D97-AF65-F5344CB8AC3E}">
        <p14:creationId xmlns:p14="http://schemas.microsoft.com/office/powerpoint/2010/main" val="179470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1440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zh-TW" sz="2400" dirty="0"/>
              <a:t>Inference Rule for CNF: </a:t>
            </a:r>
            <a:r>
              <a:rPr lang="en-US" altLang="zh-TW" sz="2400" dirty="0">
                <a:solidFill>
                  <a:srgbClr val="FF0000"/>
                </a:solidFill>
              </a:rPr>
              <a:t>sound </a:t>
            </a:r>
            <a:r>
              <a:rPr lang="en-US" altLang="zh-TW" sz="2400" dirty="0">
                <a:solidFill>
                  <a:schemeClr val="bg1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complete! 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11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/>
          </p:nvPr>
        </p:nvGraphicFramePr>
        <p:xfrm>
          <a:off x="613029" y="974867"/>
          <a:ext cx="1977771" cy="107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3" imgW="1447800" imgH="939800" progId="Equation.DSMT4">
                  <p:embed/>
                </p:oleObj>
              </mc:Choice>
              <mc:Fallback>
                <p:oleObj name="Equation" r:id="rId3" imgW="1447800" imgH="939800" progId="Equation.DSMT4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29" y="974867"/>
                        <a:ext cx="1977771" cy="107981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90800" y="1126569"/>
            <a:ext cx="4320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0" dirty="0">
                <a:ea typeface="MS PGothic" panose="020B0600070205080204" pitchFamily="34" charset="-128"/>
              </a:rPr>
              <a:t>“</a:t>
            </a:r>
            <a:r>
              <a:rPr lang="en-US" altLang="zh-TW" sz="1600" b="0" dirty="0">
                <a:ea typeface="MS PGothic" panose="020B0600070205080204" pitchFamily="34" charset="-128"/>
              </a:rPr>
              <a:t>If A or B or C is true, but not A, then B or C must be true.”</a:t>
            </a: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extLst/>
          </p:nvPr>
        </p:nvGraphicFramePr>
        <p:xfrm>
          <a:off x="613029" y="2347293"/>
          <a:ext cx="1773174" cy="109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Equation" r:id="rId5" imgW="1320227" imgH="939392" progId="Equation.DSMT4">
                  <p:embed/>
                </p:oleObj>
              </mc:Choice>
              <mc:Fallback>
                <p:oleObj name="Equation" r:id="rId5" imgW="1320227" imgH="939392" progId="Equation.DSMT4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29" y="2347293"/>
                        <a:ext cx="1773174" cy="109118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644140" y="2347293"/>
            <a:ext cx="528997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0" dirty="0">
                <a:ea typeface="MS PGothic" panose="020B0600070205080204" pitchFamily="34" charset="-128"/>
              </a:rPr>
              <a:t>“</a:t>
            </a:r>
            <a:r>
              <a:rPr lang="en-US" altLang="zh-TW" sz="1600" b="0" dirty="0">
                <a:ea typeface="MS PGothic" panose="020B0600070205080204" pitchFamily="34" charset="-128"/>
              </a:rPr>
              <a:t>If A is false then B or C must be true, or if A is true</a:t>
            </a:r>
          </a:p>
          <a:p>
            <a:pPr eaLnBrk="1" hangingPunct="1"/>
            <a:r>
              <a:rPr lang="en-US" altLang="zh-TW" sz="1600" b="0" dirty="0">
                <a:ea typeface="MS PGothic" panose="020B0600070205080204" pitchFamily="34" charset="-128"/>
              </a:rPr>
              <a:t>then D or E must be true, hence since A is either true or </a:t>
            </a:r>
          </a:p>
          <a:p>
            <a:pPr eaLnBrk="1" hangingPunct="1"/>
            <a:r>
              <a:rPr lang="en-US" altLang="zh-TW" sz="1600" b="0" dirty="0">
                <a:ea typeface="MS PGothic" panose="020B0600070205080204" pitchFamily="34" charset="-128"/>
              </a:rPr>
              <a:t>false, B or C or D or E must be true.” </a:t>
            </a: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624459" y="3662617"/>
          <a:ext cx="1363980" cy="109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Equation" r:id="rId7" imgW="965200" imgH="939800" progId="Equation.DSMT4">
                  <p:embed/>
                </p:oleObj>
              </mc:Choice>
              <mc:Fallback>
                <p:oleObj name="Equation" r:id="rId7" imgW="965200" imgH="93980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459" y="3662617"/>
                        <a:ext cx="1363980" cy="109118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374263" y="4612874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0" dirty="0">
                <a:ea typeface="MS PGothic" panose="020B0600070205080204" pitchFamily="34" charset="-128"/>
              </a:rPr>
              <a:t>Simplification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 flipV="1">
            <a:off x="1988438" y="4384421"/>
            <a:ext cx="397765" cy="3828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644140" y="3482117"/>
            <a:ext cx="3886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2000" dirty="0">
                <a:ea typeface="MS PGothic" panose="020B0600070205080204" pitchFamily="34" charset="-128"/>
              </a:rPr>
              <a:t>*</a:t>
            </a:r>
            <a:r>
              <a:rPr lang="zh-TW" altLang="en-US" b="0" dirty="0">
                <a:ea typeface="MS PGothic" panose="020B0600070205080204" pitchFamily="34" charset="-128"/>
              </a:rPr>
              <a:t> </a:t>
            </a:r>
            <a:r>
              <a:rPr lang="en-US" altLang="zh-TW" b="0" dirty="0">
                <a:ea typeface="MS PGothic" panose="020B0600070205080204" pitchFamily="34" charset="-128"/>
              </a:rPr>
              <a:t>Resolution is “refutation complete”</a:t>
            </a:r>
          </a:p>
          <a:p>
            <a:pPr eaLnBrk="1" hangingPunct="1"/>
            <a:r>
              <a:rPr lang="en-US" altLang="zh-TW" b="0" dirty="0">
                <a:ea typeface="MS PGothic" panose="020B0600070205080204" pitchFamily="34" charset="-128"/>
              </a:rPr>
              <a:t>in that it can prove the truth of any entailed sentence by refutation.</a:t>
            </a:r>
          </a:p>
        </p:txBody>
      </p:sp>
    </p:spTree>
    <p:extLst>
      <p:ext uri="{BB962C8B-B14F-4D97-AF65-F5344CB8AC3E}">
        <p14:creationId xmlns:p14="http://schemas.microsoft.com/office/powerpoint/2010/main" val="211739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1440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Bayesian Belief Networks</a:t>
            </a:r>
            <a:endParaRPr lang="zh-CN" altLang="en-US" sz="2400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12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  <p:pic>
        <p:nvPicPr>
          <p:cNvPr id="5124" name="Picture 4" descr="Bayesian Belief Network in Artificial Intelligenc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5" y="1350856"/>
            <a:ext cx="4363085" cy="2908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94310" y="973899"/>
            <a:ext cx="4110990" cy="3340576"/>
          </a:xfrm>
        </p:spPr>
        <p:txBody>
          <a:bodyPr>
            <a:normAutofit/>
          </a:bodyPr>
          <a:lstStyle/>
          <a:p>
            <a:r>
              <a:rPr lang="en-US" altLang="zh-TW" dirty="0"/>
              <a:t>Definition: </a:t>
            </a:r>
          </a:p>
          <a:p>
            <a:pPr lvl="1"/>
            <a:r>
              <a:rPr lang="en-US" altLang="zh-TW" dirty="0"/>
              <a:t>If the network structure of the model is a </a:t>
            </a:r>
            <a:r>
              <a:rPr lang="en-US" altLang="zh-TW" dirty="0">
                <a:hlinkClick r:id="rId3" tooltip="Directed acyclic graph"/>
              </a:rPr>
              <a:t>directed acyclic graph</a:t>
            </a:r>
            <a:r>
              <a:rPr lang="en-US" altLang="zh-TW" dirty="0"/>
              <a:t>, the model represents a factorization of the joint </a:t>
            </a:r>
            <a:r>
              <a:rPr lang="en-US" altLang="zh-TW" dirty="0">
                <a:hlinkClick r:id="rId4" tooltip="Probability"/>
              </a:rPr>
              <a:t>probability</a:t>
            </a:r>
            <a:r>
              <a:rPr lang="en-US" altLang="zh-TW" dirty="0"/>
              <a:t> of all random variables.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Conditional Probability Tables</a:t>
            </a:r>
          </a:p>
          <a:p>
            <a:pPr lvl="1"/>
            <a:r>
              <a:rPr lang="en-US" altLang="zh-TW" dirty="0"/>
              <a:t>Smoothing</a:t>
            </a:r>
          </a:p>
          <a:p>
            <a:pPr lvl="1"/>
            <a:r>
              <a:rPr lang="en-US" altLang="zh-TW" dirty="0"/>
              <a:t>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4348" y="2569286"/>
                <a:ext cx="4266873" cy="63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b="0" i="1" baseline="-2500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b="0" i="1" baseline="-25000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, …, 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𝑥𝑛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𝑥𝑖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b="0" i="1" baseline="-25000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48" y="2569286"/>
                <a:ext cx="4266873" cy="6365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68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1440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Inference by Enumeration</a:t>
            </a:r>
            <a:endParaRPr lang="zh-CN" altLang="en-US" sz="2400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13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7" y="993295"/>
            <a:ext cx="6607244" cy="37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081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1440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Reinforcement Learning</a:t>
            </a:r>
            <a:endParaRPr lang="zh-CN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850" y="1128093"/>
            <a:ext cx="7886700" cy="3263504"/>
          </a:xfrm>
        </p:spPr>
        <p:txBody>
          <a:bodyPr/>
          <a:lstStyle/>
          <a:p>
            <a:r>
              <a:rPr lang="en-US" altLang="zh-TW" sz="2400" dirty="0"/>
              <a:t>Reasoning Over Time</a:t>
            </a:r>
          </a:p>
          <a:p>
            <a:r>
              <a:rPr kumimoji="1" lang="en-US" altLang="zh-TW" sz="2400" dirty="0"/>
              <a:t>Rewards are given</a:t>
            </a:r>
            <a:endParaRPr kumimoji="1" lang="zh-TW" altLang="en-US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14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2255011"/>
            <a:ext cx="5509551" cy="20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4A47FA-9E12-4E3F-8056-13EA035AFA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" t="25067" r="640" b="29154"/>
          <a:stretch/>
        </p:blipFill>
        <p:spPr>
          <a:xfrm>
            <a:off x="0" y="272"/>
            <a:ext cx="9144000" cy="15993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CAA7BA-CE0B-4A1A-993F-526588D76DEB}"/>
              </a:ext>
            </a:extLst>
          </p:cNvPr>
          <p:cNvSpPr/>
          <p:nvPr/>
        </p:nvSpPr>
        <p:spPr>
          <a:xfrm>
            <a:off x="688848" y="381152"/>
            <a:ext cx="7699248" cy="558955"/>
          </a:xfrm>
          <a:prstGeom prst="rect">
            <a:avLst/>
          </a:prstGeom>
          <a:solidFill>
            <a:srgbClr val="C7A75C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0F3B5E-B028-40D2-AB78-B9358D183915}"/>
              </a:ext>
            </a:extLst>
          </p:cNvPr>
          <p:cNvSpPr/>
          <p:nvPr/>
        </p:nvSpPr>
        <p:spPr>
          <a:xfrm>
            <a:off x="1442716" y="478442"/>
            <a:ext cx="6536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buClr>
                <a:srgbClr val="7030A0"/>
              </a:buClr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Data Mining / Big Data</a:t>
            </a:r>
            <a:endParaRPr lang="en-US" altLang="zh-TW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版面配置區 20"/>
          <p:cNvSpPr>
            <a:spLocks noGrp="1"/>
          </p:cNvSpPr>
          <p:nvPr>
            <p:ph type="body" idx="1"/>
          </p:nvPr>
        </p:nvSpPr>
        <p:spPr>
          <a:xfrm>
            <a:off x="629842" y="1602248"/>
            <a:ext cx="3868340" cy="617934"/>
          </a:xfrm>
        </p:spPr>
        <p:txBody>
          <a:bodyPr/>
          <a:lstStyle/>
          <a:p>
            <a:r>
              <a:rPr kumimoji="1" lang="en-US" altLang="zh-TW" dirty="0"/>
              <a:t>Predictive (Decision Making) </a:t>
            </a:r>
            <a:endParaRPr kumimoji="1" lang="zh-TW" altLang="en-US" dirty="0"/>
          </a:p>
        </p:txBody>
      </p:sp>
      <p:sp>
        <p:nvSpPr>
          <p:cNvPr id="22" name="內容版面配置區 21"/>
          <p:cNvSpPr>
            <a:spLocks noGrp="1"/>
          </p:cNvSpPr>
          <p:nvPr>
            <p:ph sz="half" idx="2"/>
          </p:nvPr>
        </p:nvSpPr>
        <p:spPr>
          <a:xfrm>
            <a:off x="629842" y="2220182"/>
            <a:ext cx="3868340" cy="2763441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Regression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Classification</a:t>
            </a:r>
          </a:p>
          <a:p>
            <a:r>
              <a:rPr kumimoji="1" lang="en-US" altLang="zh-TW" dirty="0"/>
              <a:t>Time series analysis</a:t>
            </a:r>
          </a:p>
        </p:txBody>
      </p:sp>
      <p:sp>
        <p:nvSpPr>
          <p:cNvPr id="23" name="文字版面配置區 22"/>
          <p:cNvSpPr>
            <a:spLocks noGrp="1"/>
          </p:cNvSpPr>
          <p:nvPr>
            <p:ph type="body" sz="quarter" idx="3"/>
          </p:nvPr>
        </p:nvSpPr>
        <p:spPr>
          <a:xfrm>
            <a:off x="4629150" y="1602248"/>
            <a:ext cx="3887391" cy="617934"/>
          </a:xfrm>
        </p:spPr>
        <p:txBody>
          <a:bodyPr/>
          <a:lstStyle/>
          <a:p>
            <a:r>
              <a:rPr kumimoji="1" lang="en-US" altLang="zh-TW" dirty="0"/>
              <a:t>Descriptive (Decision Support)</a:t>
            </a:r>
            <a:endParaRPr kumimoji="1" lang="zh-TW" altLang="en-US" dirty="0"/>
          </a:p>
        </p:txBody>
      </p:sp>
      <p:sp>
        <p:nvSpPr>
          <p:cNvPr id="24" name="內容版面配置區 23"/>
          <p:cNvSpPr>
            <a:spLocks noGrp="1"/>
          </p:cNvSpPr>
          <p:nvPr>
            <p:ph sz="quarter" idx="4"/>
          </p:nvPr>
        </p:nvSpPr>
        <p:spPr>
          <a:xfrm>
            <a:off x="4629150" y="2220182"/>
            <a:ext cx="3887391" cy="2763441"/>
          </a:xfrm>
          <a:ln>
            <a:noFill/>
          </a:ln>
        </p:spPr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Association Rules</a:t>
            </a:r>
          </a:p>
          <a:p>
            <a:r>
              <a:rPr kumimoji="1" lang="en-US" altLang="zh-TW" dirty="0">
                <a:solidFill>
                  <a:srgbClr val="0070C0"/>
                </a:solidFill>
              </a:rPr>
              <a:t>Sequence Discovery</a:t>
            </a:r>
          </a:p>
          <a:p>
            <a:r>
              <a:rPr kumimoji="1" lang="en-US" altLang="zh-TW" dirty="0">
                <a:solidFill>
                  <a:srgbClr val="FFC000"/>
                </a:solidFill>
              </a:rPr>
              <a:t>Clustering </a:t>
            </a:r>
          </a:p>
          <a:p>
            <a:r>
              <a:rPr kumimoji="1" lang="en-US" altLang="zh-TW" dirty="0">
                <a:solidFill>
                  <a:srgbClr val="FFC000"/>
                </a:solidFill>
              </a:rPr>
              <a:t>Dimension</a:t>
            </a:r>
            <a:r>
              <a:rPr kumimoji="1" lang="zh-TW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</a:rPr>
              <a:t>Reduction</a:t>
            </a:r>
          </a:p>
          <a:p>
            <a:r>
              <a:rPr kumimoji="1" lang="en-US" altLang="zh-TW" dirty="0"/>
              <a:t>Summarization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472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dirty="0"/>
              <a:t>Supervised Learning</a:t>
            </a:r>
            <a:endParaRPr lang="zh-TW" altLang="en-US" sz="3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141551"/>
            <a:ext cx="6172200" cy="3394472"/>
          </a:xfrm>
        </p:spPr>
        <p:txBody>
          <a:bodyPr>
            <a:normAutofit/>
          </a:bodyPr>
          <a:lstStyle/>
          <a:p>
            <a:r>
              <a:rPr lang="en-US" altLang="zh-TW" dirty="0"/>
              <a:t>Linear Regression</a:t>
            </a:r>
          </a:p>
          <a:p>
            <a:pPr lvl="1"/>
            <a:r>
              <a:rPr lang="en-US" altLang="zh-TW" dirty="0"/>
              <a:t>Least sum of squared errors</a:t>
            </a:r>
          </a:p>
          <a:p>
            <a:r>
              <a:rPr lang="en-US" altLang="zh-TW" dirty="0"/>
              <a:t>Binary Classification</a:t>
            </a:r>
          </a:p>
          <a:p>
            <a:pPr lvl="1"/>
            <a:r>
              <a:rPr lang="en-US" altLang="zh-TW" dirty="0"/>
              <a:t>Logistic regression</a:t>
            </a:r>
          </a:p>
          <a:p>
            <a:pPr lvl="1"/>
            <a:endParaRPr lang="en-US" altLang="zh-TW" dirty="0"/>
          </a:p>
        </p:txBody>
      </p:sp>
      <p:pic>
        <p:nvPicPr>
          <p:cNvPr id="19460" name="Picture 4" descr="https://upload.wikimedia.org/wikipedia/commons/thumb/3/3a/Linear_regression.svg/300px-Linear_regres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07081"/>
            <a:ext cx="3078342" cy="20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「logistic regression」的圖片搜尋結果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12292" name="Picture 4" descr="「logistic regressio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25" y="3107530"/>
            <a:ext cx="4286250" cy="203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炸 1 4"/>
          <p:cNvSpPr/>
          <p:nvPr/>
        </p:nvSpPr>
        <p:spPr>
          <a:xfrm>
            <a:off x="628650" y="2625196"/>
            <a:ext cx="2873137" cy="224529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/>
              <a:t>Sum </a:t>
            </a:r>
            <a:r>
              <a:rPr lang="en-US" altLang="zh-TW" sz="1600" dirty="0"/>
              <a:t>of squared errors (SSE)</a:t>
            </a:r>
          </a:p>
          <a:p>
            <a:pPr algn="ctr"/>
            <a:r>
              <a:rPr lang="en-US" altLang="zh-TW" sz="1600" dirty="0"/>
              <a:t>Likelihood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889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Supervised Learning: </a:t>
            </a:r>
            <a:r>
              <a:rPr lang="en-US" altLang="zh-TW" sz="3000" dirty="0">
                <a:solidFill>
                  <a:srgbClr val="00B050"/>
                </a:solidFill>
              </a:rPr>
              <a:t>Classification</a:t>
            </a:r>
            <a:endParaRPr lang="zh-TW" altLang="en-US" sz="3000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4359" y="1167594"/>
            <a:ext cx="7885673" cy="3263503"/>
          </a:xfrm>
        </p:spPr>
        <p:txBody>
          <a:bodyPr/>
          <a:lstStyle/>
          <a:p>
            <a:r>
              <a:rPr lang="en-US" altLang="zh-TW" dirty="0"/>
              <a:t>Labeled training set </a:t>
            </a:r>
            <a:r>
              <a:rPr lang="en-US" altLang="zh-TW" i="1" dirty="0"/>
              <a:t>D</a:t>
            </a:r>
            <a:r>
              <a:rPr lang="en-US" altLang="zh-TW" dirty="0"/>
              <a:t>: (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,</a:t>
            </a:r>
            <a:r>
              <a:rPr lang="en-US" altLang="zh-TW" i="1" dirty="0"/>
              <a:t> Y</a:t>
            </a:r>
            <a:r>
              <a:rPr lang="en-US" altLang="zh-TW" i="1" baseline="-25000" dirty="0"/>
              <a:t>i</a:t>
            </a:r>
            <a:r>
              <a:rPr lang="en-US" altLang="zh-TW" dirty="0"/>
              <a:t>), </a:t>
            </a:r>
            <a:r>
              <a:rPr lang="en-US" altLang="zh-TW" i="1" dirty="0" err="1"/>
              <a:t>i</a:t>
            </a:r>
            <a:r>
              <a:rPr lang="en-US" altLang="zh-TW" dirty="0"/>
              <a:t>=1, …, </a:t>
            </a:r>
            <a:r>
              <a:rPr lang="en-US" altLang="zh-TW" i="1" dirty="0"/>
              <a:t>n</a:t>
            </a:r>
          </a:p>
          <a:p>
            <a:r>
              <a:rPr lang="en-US" altLang="zh-TW" dirty="0"/>
              <a:t>Each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is a vector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d</a:t>
            </a:r>
            <a:endParaRPr lang="zh-TW" altLang="en-US" i="1" baseline="30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E987-5DEC-4EE5-9BFE-ED1C195AB708}" type="datetime1">
              <a:rPr lang="en-US" altLang="zh-TW" smtClean="0"/>
              <a:t>9/21/2022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0D75E-CB12-4CFF-9EB7-0F5B3B3ED6AA}" type="slidenum">
              <a:rPr lang="en-US" smtClean="0"/>
              <a:pPr/>
              <a:t>17</a:t>
            </a:fld>
            <a:endParaRPr lang="zh-CN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331640" y="1982103"/>
            <a:ext cx="6294522" cy="2857900"/>
            <a:chOff x="1774726" y="2369606"/>
            <a:chExt cx="8392696" cy="381053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4726" y="2369606"/>
              <a:ext cx="8392696" cy="3810532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926854" y="2369607"/>
              <a:ext cx="6264696" cy="3810532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8" name="圓角矩形圖說文字 7"/>
          <p:cNvSpPr/>
          <p:nvPr/>
        </p:nvSpPr>
        <p:spPr>
          <a:xfrm>
            <a:off x="6449540" y="998462"/>
            <a:ext cx="1782198" cy="540060"/>
          </a:xfrm>
          <a:prstGeom prst="wedgeRoundRectCallout">
            <a:avLst>
              <a:gd name="adj1" fmla="val -58782"/>
              <a:gd name="adj2" fmla="val 93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/>
              <a:t>Feature Engineering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4652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0D75E-CB12-4CFF-9EB7-0F5B3B3ED6AA}" type="slidenum">
              <a:rPr lang="en-US" smtClean="0"/>
              <a:pPr/>
              <a:t>18</a:t>
            </a:fld>
            <a:endParaRPr lang="zh-CN" altLang="en-US" dirty="0"/>
          </a:p>
        </p:txBody>
      </p:sp>
      <p:pic>
        <p:nvPicPr>
          <p:cNvPr id="7176" name="Picture 8" descr="ãML training example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5" y="442225"/>
            <a:ext cx="7929612" cy="446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722991" y="2914890"/>
            <a:ext cx="2700300" cy="1134126"/>
          </a:xfrm>
          <a:prstGeom prst="wedgeRoundRectCallout">
            <a:avLst>
              <a:gd name="adj1" fmla="val -53441"/>
              <a:gd name="adj2" fmla="val -65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Question: How to collect a lot of </a:t>
            </a:r>
            <a:r>
              <a:rPr lang="en-US" altLang="zh-TW" sz="2100" dirty="0">
                <a:solidFill>
                  <a:srgbClr val="FF0000"/>
                </a:solidFill>
              </a:rPr>
              <a:t>labeled</a:t>
            </a:r>
            <a:r>
              <a:rPr lang="en-US" altLang="zh-TW" sz="2100" dirty="0"/>
              <a:t> training examples?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1336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000" dirty="0"/>
              <a:t>Traditional Programming vs. “Machine” Learning</a:t>
            </a:r>
            <a:endParaRPr kumimoji="1" lang="zh-TW" altLang="en-US" sz="3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129431" y="1349025"/>
            <a:ext cx="5248569" cy="1055941"/>
            <a:chOff x="1129431" y="1349025"/>
            <a:chExt cx="5248569" cy="1055941"/>
          </a:xfrm>
        </p:grpSpPr>
        <p:grpSp>
          <p:nvGrpSpPr>
            <p:cNvPr id="15" name="群組 14"/>
            <p:cNvGrpSpPr/>
            <p:nvPr/>
          </p:nvGrpSpPr>
          <p:grpSpPr>
            <a:xfrm>
              <a:off x="1129431" y="1798087"/>
              <a:ext cx="5248569" cy="606879"/>
              <a:chOff x="1289957" y="5472901"/>
              <a:chExt cx="8033194" cy="1025870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1289957" y="5921998"/>
                <a:ext cx="1330365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>
                    <a:solidFill>
                      <a:srgbClr val="00B0F0"/>
                    </a:solidFill>
                  </a:rPr>
                  <a:t>Program</a:t>
                </a:r>
                <a:endParaRPr kumimoji="1" lang="zh-TW" altLang="en-US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1493218" y="5472901"/>
                <a:ext cx="84561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2">
                        <a:lumMod val="75000"/>
                      </a:schemeClr>
                    </a:solidFill>
                  </a:rPr>
                  <a:t>Data</a:t>
                </a:r>
                <a:endParaRPr kumimoji="1" lang="zh-TW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4310743" y="5472901"/>
                <a:ext cx="2449286" cy="102587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Computation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箭頭接點 10"/>
              <p:cNvCxnSpPr/>
              <p:nvPr/>
            </p:nvCxnSpPr>
            <p:spPr>
              <a:xfrm flipV="1">
                <a:off x="2906486" y="5698674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箭頭接點 11"/>
              <p:cNvCxnSpPr/>
              <p:nvPr/>
            </p:nvCxnSpPr>
            <p:spPr>
              <a:xfrm flipV="1">
                <a:off x="2906486" y="6146547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箭頭接點 12"/>
              <p:cNvCxnSpPr/>
              <p:nvPr/>
            </p:nvCxnSpPr>
            <p:spPr>
              <a:xfrm flipV="1">
                <a:off x="7086601" y="5905670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字方塊 13"/>
              <p:cNvSpPr txBox="1"/>
              <p:nvPr/>
            </p:nvSpPr>
            <p:spPr>
              <a:xfrm>
                <a:off x="8164286" y="5636116"/>
                <a:ext cx="1158865" cy="492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6"/>
                    </a:solidFill>
                  </a:rPr>
                  <a:t>Results</a:t>
                </a:r>
                <a:endParaRPr kumimoji="1" lang="zh-TW" altLang="en-US" b="1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3" name="文字方塊 2"/>
            <p:cNvSpPr txBox="1"/>
            <p:nvPr/>
          </p:nvSpPr>
          <p:spPr>
            <a:xfrm>
              <a:off x="2473139" y="1349025"/>
              <a:ext cx="249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Traditional Programming</a:t>
              </a:r>
              <a:endParaRPr lang="zh-TW" altLang="en-US" dirty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129431" y="2716028"/>
            <a:ext cx="5488930" cy="1084068"/>
            <a:chOff x="1129431" y="2716028"/>
            <a:chExt cx="5488930" cy="1084068"/>
          </a:xfrm>
        </p:grpSpPr>
        <p:grpSp>
          <p:nvGrpSpPr>
            <p:cNvPr id="25" name="群組 24"/>
            <p:cNvGrpSpPr/>
            <p:nvPr/>
          </p:nvGrpSpPr>
          <p:grpSpPr>
            <a:xfrm>
              <a:off x="1129431" y="3165089"/>
              <a:ext cx="5488930" cy="635007"/>
              <a:chOff x="1289957" y="5472901"/>
              <a:chExt cx="8401078" cy="1073418"/>
            </a:xfrm>
          </p:grpSpPr>
          <p:sp>
            <p:nvSpPr>
              <p:cNvPr id="26" name="文字方塊 25"/>
              <p:cNvSpPr txBox="1"/>
              <p:nvPr/>
            </p:nvSpPr>
            <p:spPr>
              <a:xfrm>
                <a:off x="1289957" y="5921999"/>
                <a:ext cx="1329980" cy="624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6"/>
                    </a:solidFill>
                  </a:rPr>
                  <a:t>Results</a:t>
                </a:r>
                <a:endParaRPr kumimoji="1" lang="zh-TW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1493218" y="5472901"/>
                <a:ext cx="84561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2">
                        <a:lumMod val="75000"/>
                      </a:schemeClr>
                    </a:solidFill>
                  </a:rPr>
                  <a:t>Data</a:t>
                </a:r>
                <a:endParaRPr kumimoji="1" lang="zh-TW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4310743" y="5472901"/>
                <a:ext cx="2449286" cy="102587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Computation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箭頭接點 10"/>
              <p:cNvCxnSpPr/>
              <p:nvPr/>
            </p:nvCxnSpPr>
            <p:spPr>
              <a:xfrm flipV="1">
                <a:off x="2906486" y="5698674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箭頭接點 11"/>
              <p:cNvCxnSpPr/>
              <p:nvPr/>
            </p:nvCxnSpPr>
            <p:spPr>
              <a:xfrm flipV="1">
                <a:off x="2906486" y="6146547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箭頭接點 12"/>
              <p:cNvCxnSpPr/>
              <p:nvPr/>
            </p:nvCxnSpPr>
            <p:spPr>
              <a:xfrm flipV="1">
                <a:off x="7086601" y="5905670"/>
                <a:ext cx="1077685" cy="1632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31"/>
              <p:cNvSpPr txBox="1"/>
              <p:nvPr/>
            </p:nvSpPr>
            <p:spPr>
              <a:xfrm>
                <a:off x="8164286" y="5636116"/>
                <a:ext cx="1526749" cy="624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rgbClr val="00B0F0"/>
                    </a:solidFill>
                  </a:rPr>
                  <a:t>Program</a:t>
                </a:r>
                <a:endParaRPr kumimoji="1" lang="zh-TW" altLang="en-US" b="1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2473139" y="2716028"/>
              <a:ext cx="2822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Machine Learning Approach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54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448BB3-068F-48F1-94AD-B8137AD9B77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D52C5F-594B-4621-9F6F-29AD7D33D12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0B90D2-BE35-404B-91C0-9AD01B4C156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zh-TW" sz="3600" b="1">
                <a:solidFill>
                  <a:srgbClr val="5B5B5B"/>
                </a:solidFill>
              </a:rPr>
              <a:t>Join at slido.com</a:t>
            </a:r>
            <a:br>
              <a:rPr lang="da-DK" altLang="zh-TW" sz="3600" b="1">
                <a:solidFill>
                  <a:srgbClr val="5B5B5B"/>
                </a:solidFill>
              </a:rPr>
            </a:br>
            <a:r>
              <a:rPr lang="da-DK" altLang="zh-TW" sz="3600" b="1">
                <a:solidFill>
                  <a:srgbClr val="5B5B5B"/>
                </a:solidFill>
              </a:rPr>
              <a:t>#8651174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56150E-6240-4C70-A888-3B0F4D254B0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joining instructions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120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37" y="463889"/>
            <a:ext cx="7772327" cy="669056"/>
          </a:xfrm>
        </p:spPr>
        <p:txBody>
          <a:bodyPr/>
          <a:lstStyle/>
          <a:p>
            <a:r>
              <a:rPr lang="en-US" altLang="zh-TW" dirty="0"/>
              <a:t>Supervised Learning Algorithms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20</a:t>
            </a:fld>
            <a:endParaRPr kumimoji="0" lang="zh-CN" altLang="en-US"/>
          </a:p>
        </p:txBody>
      </p:sp>
      <p:pic>
        <p:nvPicPr>
          <p:cNvPr id="1030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46" y="1112042"/>
            <a:ext cx="2591467" cy="1943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96" y="1132945"/>
            <a:ext cx="5041400" cy="20936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svm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8" y="3347001"/>
            <a:ext cx="3715381" cy="16803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515726" y="3343645"/>
            <a:ext cx="394243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Decision Trees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Support Vector Machine (SVM)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Bayesian Networks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Voting/Additive (Ensemble Methods)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868144" y="1113588"/>
            <a:ext cx="381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/>
              <a:t>(d)</a:t>
            </a:r>
            <a:endParaRPr lang="zh-TW" altLang="en-US" sz="135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75693" y="3343645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/>
              <a:t>(e)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1376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Clustering: Definition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6379" y="1215997"/>
            <a:ext cx="7406078" cy="3618402"/>
          </a:xfrm>
        </p:spPr>
        <p:txBody>
          <a:bodyPr>
            <a:normAutofit/>
          </a:bodyPr>
          <a:lstStyle/>
          <a:p>
            <a:r>
              <a:rPr lang="en-US" dirty="0"/>
              <a:t>Given a </a:t>
            </a:r>
            <a:r>
              <a:rPr lang="en-US" b="1" dirty="0"/>
              <a:t>set of points</a:t>
            </a:r>
            <a:r>
              <a:rPr lang="en-US" dirty="0"/>
              <a:t>, with a notion of </a:t>
            </a:r>
            <a:r>
              <a:rPr lang="en-US" b="1" dirty="0"/>
              <a:t>distance</a:t>
            </a:r>
            <a:r>
              <a:rPr lang="en-US" dirty="0"/>
              <a:t> between points, </a:t>
            </a:r>
            <a:r>
              <a:rPr lang="en-US" b="1" dirty="0"/>
              <a:t>group the points</a:t>
            </a:r>
            <a:r>
              <a:rPr lang="en-US" dirty="0"/>
              <a:t> into some number of </a:t>
            </a:r>
            <a:r>
              <a:rPr lang="en-US" b="1" i="1" dirty="0">
                <a:solidFill>
                  <a:srgbClr val="FF0066"/>
                </a:solidFill>
              </a:rPr>
              <a:t>clusters</a:t>
            </a:r>
            <a:r>
              <a:rPr lang="en-US" dirty="0"/>
              <a:t>, so that </a:t>
            </a:r>
          </a:p>
          <a:p>
            <a:pPr lvl="1"/>
            <a:r>
              <a:rPr lang="en-US" dirty="0"/>
              <a:t>Members of a cluster are close/similar to each other</a:t>
            </a:r>
          </a:p>
          <a:p>
            <a:pPr lvl="1"/>
            <a:r>
              <a:rPr lang="en-US" dirty="0"/>
              <a:t>Members of different clusters are dissimilar</a:t>
            </a:r>
          </a:p>
          <a:p>
            <a:r>
              <a:rPr lang="en-US" b="1" dirty="0">
                <a:solidFill>
                  <a:srgbClr val="0000FF"/>
                </a:solidFill>
              </a:rPr>
              <a:t>Usually: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</a:p>
          <a:p>
            <a:pPr lvl="1"/>
            <a:r>
              <a:rPr lang="en-US" dirty="0"/>
              <a:t>Points are in a high-dimensional space</a:t>
            </a:r>
          </a:p>
          <a:p>
            <a:pPr lvl="1"/>
            <a:r>
              <a:rPr lang="en-US" dirty="0"/>
              <a:t>Similarity is defined using a distance measure</a:t>
            </a:r>
          </a:p>
          <a:p>
            <a:pPr lvl="2"/>
            <a:r>
              <a:rPr lang="en-US" dirty="0"/>
              <a:t>Euclidean (data points)</a:t>
            </a:r>
          </a:p>
          <a:p>
            <a:pPr lvl="2"/>
            <a:r>
              <a:rPr lang="en-US" dirty="0"/>
              <a:t>Cosine (vectors), </a:t>
            </a:r>
          </a:p>
          <a:p>
            <a:pPr lvl="2"/>
            <a:r>
              <a:rPr lang="en-US" dirty="0" err="1"/>
              <a:t>Jaccard</a:t>
            </a:r>
            <a:r>
              <a:rPr lang="en-US" dirty="0"/>
              <a:t> (set), </a:t>
            </a:r>
          </a:p>
          <a:p>
            <a:pPr lvl="2"/>
            <a:r>
              <a:rPr lang="en-US" dirty="0"/>
              <a:t>Edit distance (string), …</a:t>
            </a:r>
          </a:p>
          <a:p>
            <a:pPr lvl="2"/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A1D-7D02-4084-97D7-BB005E217310}" type="slidenum">
              <a:rPr lang="en-US"/>
              <a:pPr/>
              <a:t>21</a:t>
            </a:fld>
            <a:endParaRPr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6829-F34D-410A-B26D-E6E96EDE3CD4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582307" y="3611166"/>
            <a:ext cx="1428750" cy="120015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>
                <a:latin typeface="Times New Roman" charset="0"/>
              </a:rPr>
              <a:t>     x   x</a:t>
            </a:r>
          </a:p>
          <a:p>
            <a:pPr algn="ctr"/>
            <a:r>
              <a:rPr lang="en-US" sz="1350">
                <a:latin typeface="Times New Roman" charset="0"/>
              </a:rPr>
              <a:t>x  x    x    x</a:t>
            </a:r>
          </a:p>
          <a:p>
            <a:pPr algn="ctr"/>
            <a:r>
              <a:rPr lang="en-US" sz="1350">
                <a:latin typeface="Times New Roman" charset="0"/>
              </a:rPr>
              <a:t>  x    x     x</a:t>
            </a:r>
          </a:p>
          <a:p>
            <a:pPr algn="ctr"/>
            <a:r>
              <a:rPr lang="en-US" sz="1350">
                <a:latin typeface="Times New Roman" charset="0"/>
              </a:rPr>
              <a:t>x  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884601" y="3813572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>
                <a:latin typeface="Times New Roman" charset="0"/>
              </a:rPr>
              <a:t>x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5651931" y="1914595"/>
            <a:ext cx="1371600" cy="1718872"/>
            <a:chOff x="5429602" y="1848651"/>
            <a:chExt cx="1371600" cy="171887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5429602" y="1853023"/>
              <a:ext cx="1371600" cy="17145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>
                  <a:latin typeface="Times New Roman" charset="0"/>
                </a:rPr>
                <a:t>x        x</a:t>
              </a:r>
            </a:p>
            <a:p>
              <a:pPr algn="ctr"/>
              <a:r>
                <a:rPr lang="en-US" sz="1350">
                  <a:latin typeface="Times New Roman" charset="0"/>
                </a:rPr>
                <a:t>x  x      x  x</a:t>
              </a:r>
            </a:p>
            <a:p>
              <a:pPr algn="ctr"/>
              <a:r>
                <a:rPr lang="en-US" sz="1350">
                  <a:latin typeface="Times New Roman" charset="0"/>
                </a:rPr>
                <a:t>x   x x  x     </a:t>
              </a:r>
            </a:p>
            <a:p>
              <a:pPr algn="ctr"/>
              <a:r>
                <a:rPr lang="en-US" sz="1350">
                  <a:latin typeface="Times New Roman" charset="0"/>
                </a:rPr>
                <a:t>x     x  x</a:t>
              </a:r>
            </a:p>
            <a:p>
              <a:pPr algn="ctr"/>
              <a:r>
                <a:rPr lang="en-US" sz="1350">
                  <a:latin typeface="Times New Roman" charset="0"/>
                </a:rPr>
                <a:t>x   x</a:t>
              </a:r>
            </a:p>
          </p:txBody>
        </p:sp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5429602" y="1848651"/>
              <a:ext cx="1371600" cy="17145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Times New Roman" charset="0"/>
                </a:rPr>
                <a:t>x        x</a:t>
              </a:r>
            </a:p>
            <a:p>
              <a:pPr algn="ctr"/>
              <a:r>
                <a:rPr lang="en-US" sz="1350" dirty="0">
                  <a:latin typeface="Times New Roman" charset="0"/>
                </a:rPr>
                <a:t>x  x      x  x</a:t>
              </a:r>
            </a:p>
            <a:p>
              <a:pPr algn="ctr"/>
              <a:r>
                <a:rPr lang="en-US" sz="1350" dirty="0">
                  <a:latin typeface="Times New Roman" charset="0"/>
                </a:rPr>
                <a:t>x   x x  x     </a:t>
              </a:r>
            </a:p>
            <a:p>
              <a:pPr algn="ctr"/>
              <a:r>
                <a:rPr lang="en-US" sz="1350" dirty="0">
                  <a:latin typeface="Times New Roman" charset="0"/>
                </a:rPr>
                <a:t>x     x  x</a:t>
              </a:r>
            </a:p>
            <a:p>
              <a:pPr algn="ctr"/>
              <a:r>
                <a:rPr lang="en-US" sz="1350" dirty="0">
                  <a:latin typeface="Times New Roman" charset="0"/>
                </a:rPr>
                <a:t>x   x</a:t>
              </a:r>
            </a:p>
          </p:txBody>
        </p:sp>
      </p:grp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7501860" y="1523796"/>
            <a:ext cx="1314450" cy="2114550"/>
          </a:xfrm>
          <a:prstGeom prst="ellipse">
            <a:avLst/>
          </a:prstGeom>
          <a:solidFill>
            <a:srgbClr val="8080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Times New Roman" charset="0"/>
              </a:rPr>
              <a:t>x</a:t>
            </a:r>
          </a:p>
          <a:p>
            <a:pPr algn="ctr"/>
            <a:r>
              <a:rPr lang="en-US" sz="1350" dirty="0">
                <a:latin typeface="Times New Roman" charset="0"/>
              </a:rPr>
              <a:t>xx    x</a:t>
            </a:r>
          </a:p>
          <a:p>
            <a:pPr algn="ctr"/>
            <a:r>
              <a:rPr lang="en-US" sz="1350" dirty="0">
                <a:latin typeface="Times New Roman" charset="0"/>
              </a:rPr>
              <a:t>x  </a:t>
            </a:r>
            <a:r>
              <a:rPr lang="en-US" sz="1350" dirty="0" err="1">
                <a:latin typeface="Times New Roman" charset="0"/>
              </a:rPr>
              <a:t>x</a:t>
            </a:r>
            <a:r>
              <a:rPr lang="en-US" sz="1350" dirty="0">
                <a:latin typeface="Times New Roman" charset="0"/>
              </a:rPr>
              <a:t>        </a:t>
            </a:r>
          </a:p>
          <a:p>
            <a:pPr algn="ctr"/>
            <a:r>
              <a:rPr lang="en-US" sz="1350" dirty="0">
                <a:latin typeface="Times New Roman" charset="0"/>
              </a:rPr>
              <a:t>x    </a:t>
            </a:r>
            <a:r>
              <a:rPr lang="en-US" sz="1350" dirty="0" err="1">
                <a:latin typeface="Times New Roman" charset="0"/>
              </a:rPr>
              <a:t>x</a:t>
            </a:r>
            <a:r>
              <a:rPr lang="en-US" sz="1350" dirty="0">
                <a:latin typeface="Times New Roman" charset="0"/>
              </a:rPr>
              <a:t>  </a:t>
            </a:r>
            <a:r>
              <a:rPr lang="en-US" sz="1350" dirty="0" err="1">
                <a:latin typeface="Times New Roman" charset="0"/>
              </a:rPr>
              <a:t>x</a:t>
            </a:r>
            <a:r>
              <a:rPr lang="en-US" sz="1350" dirty="0">
                <a:latin typeface="Times New Roman" charset="0"/>
              </a:rPr>
              <a:t>   </a:t>
            </a:r>
          </a:p>
          <a:p>
            <a:pPr algn="ctr"/>
            <a:r>
              <a:rPr lang="en-US" sz="1350" dirty="0">
                <a:latin typeface="Times New Roman" charset="0"/>
              </a:rPr>
              <a:t>x</a:t>
            </a:r>
          </a:p>
          <a:p>
            <a:pPr algn="ctr"/>
            <a:r>
              <a:rPr lang="en-US" sz="1350" dirty="0">
                <a:latin typeface="Times New Roman" charset="0"/>
              </a:rPr>
              <a:t>x </a:t>
            </a:r>
            <a:r>
              <a:rPr lang="en-US" sz="1350" dirty="0" err="1">
                <a:latin typeface="Times New Roman" charset="0"/>
              </a:rPr>
              <a:t>x</a:t>
            </a:r>
            <a:r>
              <a:rPr lang="en-US" sz="1350" dirty="0">
                <a:latin typeface="Times New Roman" charset="0"/>
              </a:rPr>
              <a:t>   </a:t>
            </a:r>
            <a:r>
              <a:rPr lang="en-US" sz="1350" dirty="0" err="1">
                <a:latin typeface="Times New Roman" charset="0"/>
              </a:rPr>
              <a:t>x</a:t>
            </a:r>
            <a:endParaRPr lang="en-US" sz="1350" dirty="0">
              <a:latin typeface="Times New Roman" charset="0"/>
            </a:endParaRPr>
          </a:p>
          <a:p>
            <a:pPr algn="ctr"/>
            <a:r>
              <a:rPr lang="en-US" sz="1350" dirty="0">
                <a:latin typeface="Times New Roman" charset="0"/>
              </a:rPr>
              <a:t>x</a:t>
            </a: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6582307" y="3611166"/>
            <a:ext cx="1428750" cy="120015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>
                <a:latin typeface="Times New Roman" charset="0"/>
              </a:rPr>
              <a:t>     x   x</a:t>
            </a:r>
          </a:p>
          <a:p>
            <a:pPr algn="ctr"/>
            <a:r>
              <a:rPr lang="en-US" sz="1350">
                <a:latin typeface="Times New Roman" charset="0"/>
              </a:rPr>
              <a:t>x  x    x    x</a:t>
            </a:r>
          </a:p>
          <a:p>
            <a:pPr algn="ctr"/>
            <a:r>
              <a:rPr lang="en-US" sz="1350">
                <a:latin typeface="Times New Roman" charset="0"/>
              </a:rPr>
              <a:t>  x    x     x</a:t>
            </a:r>
          </a:p>
          <a:p>
            <a:pPr algn="ctr"/>
            <a:r>
              <a:rPr lang="en-US" sz="1350">
                <a:latin typeface="Times New Roman" charset="0"/>
              </a:rPr>
              <a:t>x  </a:t>
            </a:r>
          </a:p>
        </p:txBody>
      </p:sp>
      <p:cxnSp>
        <p:nvCxnSpPr>
          <p:cNvPr id="14" name="Straight Arrow Connector 2"/>
          <p:cNvCxnSpPr/>
          <p:nvPr/>
        </p:nvCxnSpPr>
        <p:spPr>
          <a:xfrm flipV="1">
            <a:off x="5382157" y="4068366"/>
            <a:ext cx="502444" cy="51435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3"/>
          <p:cNvSpPr txBox="1"/>
          <p:nvPr/>
        </p:nvSpPr>
        <p:spPr>
          <a:xfrm>
            <a:off x="5019653" y="4582716"/>
            <a:ext cx="694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Outlier</a:t>
            </a:r>
          </a:p>
        </p:txBody>
      </p:sp>
      <p:cxnSp>
        <p:nvCxnSpPr>
          <p:cNvPr id="16" name="Straight Arrow Connector 16"/>
          <p:cNvCxnSpPr/>
          <p:nvPr/>
        </p:nvCxnSpPr>
        <p:spPr>
          <a:xfrm flipH="1" flipV="1">
            <a:off x="8068208" y="4325541"/>
            <a:ext cx="619460" cy="257175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7"/>
          <p:cNvSpPr txBox="1"/>
          <p:nvPr/>
        </p:nvSpPr>
        <p:spPr>
          <a:xfrm>
            <a:off x="8411107" y="4534317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79758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37" y="463890"/>
            <a:ext cx="7772327" cy="757711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Between Supervised </a:t>
            </a:r>
            <a:r>
              <a:rPr lang="en-US" altLang="zh-TW" sz="4000"/>
              <a:t>&amp; Unsupervised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90102" y="4161152"/>
            <a:ext cx="2376264" cy="621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/>
              <a:t>Active learning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0D75E-CB12-4CFF-9EB7-0F5B3B3ED6AA}" type="slidenum">
              <a:rPr lang="en-US" smtClean="0"/>
              <a:pPr/>
              <a:t>22</a:t>
            </a:fld>
            <a:endParaRPr lang="zh-CN" altLang="en-US" dirty="0"/>
          </a:p>
        </p:txBody>
      </p:sp>
      <p:pic>
        <p:nvPicPr>
          <p:cNvPr id="5" name="Picture 12" descr="ãsupervised learni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5320"/>
            <a:ext cx="3855284" cy="220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1812873"/>
            <a:ext cx="4221155" cy="1987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902347" y="4161152"/>
            <a:ext cx="2985677" cy="6061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/>
              <a:t>Semi-supervised learning</a:t>
            </a:r>
            <a:endParaRPr lang="zh-TW" altLang="en-US" sz="2100" dirty="0"/>
          </a:p>
        </p:txBody>
      </p:sp>
      <p:cxnSp>
        <p:nvCxnSpPr>
          <p:cNvPr id="14" name="弧形接點 13"/>
          <p:cNvCxnSpPr>
            <a:stCxn id="5" idx="0"/>
            <a:endCxn id="6" idx="3"/>
          </p:cNvCxnSpPr>
          <p:nvPr/>
        </p:nvCxnSpPr>
        <p:spPr>
          <a:xfrm rot="16200000" flipH="1">
            <a:off x="5024452" y="-853947"/>
            <a:ext cx="1031423" cy="6289957"/>
          </a:xfrm>
          <a:prstGeom prst="curvedConnector4">
            <a:avLst>
              <a:gd name="adj1" fmla="val -67716"/>
              <a:gd name="adj2" fmla="val 104677"/>
            </a:avLst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>
            <a:stCxn id="5" idx="2"/>
            <a:endCxn id="6" idx="1"/>
          </p:cNvCxnSpPr>
          <p:nvPr/>
        </p:nvCxnSpPr>
        <p:spPr>
          <a:xfrm rot="5400000" flipH="1" flipV="1">
            <a:off x="2842687" y="2359241"/>
            <a:ext cx="1173800" cy="2068802"/>
          </a:xfrm>
          <a:prstGeom prst="curvedConnector4">
            <a:avLst>
              <a:gd name="adj1" fmla="val -14606"/>
              <a:gd name="adj2" fmla="val 96588"/>
            </a:avLst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1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4" y="-109638"/>
            <a:ext cx="6904654" cy="51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173530"/>
            <a:ext cx="7072603" cy="53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9AFC231-100E-48DD-A840-3C2C9C8A9D8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E45073-12CB-43FF-A967-0F7A982D827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944B9E-1C72-406E-8DB3-E266C8941D1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 </a:t>
            </a:r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 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 optimal? </a:t>
            </a:r>
            <a:endParaRPr lang="zh-TW" altLang="en-US" sz="3600" b="1" dirty="0">
              <a:solidFill>
                <a:srgbClr val="5B5B5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053E45-2660-4CC0-A5F3-E9771162A9D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5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A7447D-3558-4C71-AB7F-CBC790B7E87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1260B9-C18F-4990-894C-4B29EF27C70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C8DBB6-6F0C-4B6D-BBC4-1CEAC170E81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請問關於監督式學習、非監督式學習以及半監督式學習，下列敘述何者正確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?(</a:t>
            </a:r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複選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sz="3600" b="1" dirty="0">
              <a:solidFill>
                <a:srgbClr val="5B5B5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2ECD5D-C28A-47A9-9C73-068233A4053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25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3979068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 Learning Books</a:t>
            </a:r>
            <a:endParaRPr lang="zh-CN" altLang="en-US" sz="2400" dirty="0"/>
          </a:p>
        </p:txBody>
      </p:sp>
      <p:sp>
        <p:nvSpPr>
          <p:cNvPr id="9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7A32E2D-AD30-404B-B875-423DC5C57722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27</a:t>
            </a:fld>
            <a:endParaRPr kumimoji="0" lang="zh-TW" altLang="en-US"/>
          </a:p>
        </p:txBody>
      </p:sp>
      <p:pic>
        <p:nvPicPr>
          <p:cNvPr id="18" name="Picture 15" descr="「machine learning book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6" y="1183206"/>
            <a:ext cx="1570961" cy="235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527620" y="3660212"/>
            <a:ext cx="11499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1</a:t>
            </a:r>
            <a:r>
              <a:rPr lang="en-US" altLang="zh-TW" sz="1350" baseline="30000" dirty="0"/>
              <a:t>st</a:t>
            </a:r>
            <a:r>
              <a:rPr lang="en-US" altLang="zh-TW" sz="1350" dirty="0"/>
              <a:t> ed. (1997) </a:t>
            </a:r>
          </a:p>
        </p:txBody>
      </p:sp>
      <p:pic>
        <p:nvPicPr>
          <p:cNvPr id="4100" name="Picture 4" descr="https://miro.medium.com/max/1400/1*OKwvl5qQT_kjVK_TgZN3Wg.jpeg">
            <a:extLst>
              <a:ext uri="{FF2B5EF4-FFF2-40B4-BE49-F238E27FC236}">
                <a16:creationId xmlns:a16="http://schemas.microsoft.com/office/drawing/2014/main" id="{B40B6D36-8146-4BFE-AEBA-ED99687D4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68" y="0"/>
            <a:ext cx="5148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30828" y="3137423"/>
            <a:ext cx="12362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2</a:t>
            </a:r>
            <a:r>
              <a:rPr lang="en-US" altLang="zh-TW" sz="1350" baseline="30000" dirty="0">
                <a:solidFill>
                  <a:schemeClr val="bg1"/>
                </a:solidFill>
              </a:rPr>
              <a:t>nd</a:t>
            </a:r>
            <a:r>
              <a:rPr lang="en-US" altLang="zh-TW" sz="1350" dirty="0">
                <a:solidFill>
                  <a:schemeClr val="bg1"/>
                </a:solidFill>
              </a:rPr>
              <a:t> ed. (2006); </a:t>
            </a:r>
          </a:p>
        </p:txBody>
      </p:sp>
    </p:spTree>
    <p:extLst>
      <p:ext uri="{BB962C8B-B14F-4D97-AF65-F5344CB8AC3E}">
        <p14:creationId xmlns:p14="http://schemas.microsoft.com/office/powerpoint/2010/main" val="264181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-1" y="38989"/>
            <a:ext cx="9061339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 Learning</a:t>
            </a:r>
            <a:endParaRPr lang="zh-CN" altLang="en-US" sz="2400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idx="1"/>
          </p:nvPr>
        </p:nvSpPr>
        <p:spPr>
          <a:xfrm>
            <a:off x="82661" y="772025"/>
            <a:ext cx="2880146" cy="617934"/>
          </a:xfrm>
        </p:spPr>
        <p:txBody>
          <a:bodyPr/>
          <a:lstStyle/>
          <a:p>
            <a:pPr algn="ctr"/>
            <a:r>
              <a:rPr lang="en-US" altLang="zh-TW" sz="2400" dirty="0"/>
              <a:t>Tasks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82660" y="1389959"/>
            <a:ext cx="3362907" cy="357366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Supervised Learning</a:t>
            </a:r>
          </a:p>
          <a:p>
            <a:pPr lvl="1"/>
            <a:r>
              <a:rPr lang="en-US" altLang="zh-TW" sz="1600" dirty="0"/>
              <a:t>Regression</a:t>
            </a:r>
          </a:p>
          <a:p>
            <a:pPr lvl="1"/>
            <a:r>
              <a:rPr lang="en-US" altLang="zh-TW" sz="1600" dirty="0"/>
              <a:t>Classification</a:t>
            </a:r>
          </a:p>
          <a:p>
            <a:pPr lvl="1"/>
            <a:r>
              <a:rPr lang="en-US" altLang="zh-TW" sz="1600" dirty="0"/>
              <a:t>Sequence Labeling</a:t>
            </a:r>
          </a:p>
          <a:p>
            <a:pPr lvl="1"/>
            <a:r>
              <a:rPr lang="en-US" altLang="zh-TW" sz="1600" dirty="0"/>
              <a:t>Structure Learning</a:t>
            </a:r>
          </a:p>
          <a:p>
            <a:r>
              <a:rPr lang="en-US" altLang="zh-TW" sz="2000" dirty="0"/>
              <a:t>Unsupervised Learning</a:t>
            </a:r>
          </a:p>
          <a:p>
            <a:pPr lvl="1"/>
            <a:r>
              <a:rPr lang="en-US" altLang="zh-TW" sz="1600" dirty="0"/>
              <a:t>Clustering</a:t>
            </a:r>
          </a:p>
          <a:p>
            <a:pPr lvl="1"/>
            <a:r>
              <a:rPr lang="en-US" altLang="zh-TW" sz="1600" b="1" dirty="0"/>
              <a:t>Anomaly detection</a:t>
            </a:r>
          </a:p>
          <a:p>
            <a:pPr lvl="1"/>
            <a:r>
              <a:rPr lang="en-US" altLang="zh-TW" sz="1600" dirty="0"/>
              <a:t>Representation Learning</a:t>
            </a:r>
          </a:p>
          <a:p>
            <a:r>
              <a:rPr lang="en-US" altLang="zh-TW" sz="2000" dirty="0"/>
              <a:t>Reinforcement Learning</a:t>
            </a:r>
          </a:p>
          <a:p>
            <a:pPr lvl="1"/>
            <a:r>
              <a:rPr lang="en-US" altLang="zh-TW" sz="1600" dirty="0"/>
              <a:t>Decision making over time</a:t>
            </a:r>
          </a:p>
          <a:p>
            <a:pPr lvl="1"/>
            <a:r>
              <a:rPr lang="en-US" altLang="zh-TW" sz="1600" dirty="0"/>
              <a:t>(Control Learning)</a:t>
            </a:r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3"/>
          </p:nvPr>
        </p:nvSpPr>
        <p:spPr>
          <a:xfrm>
            <a:off x="3659131" y="772025"/>
            <a:ext cx="3379469" cy="617934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dirty="0"/>
              <a:t>Techniques/Algorithms</a:t>
            </a:r>
            <a:endParaRPr lang="zh-TW" altLang="en-US" sz="2400" dirty="0"/>
          </a:p>
        </p:txBody>
      </p:sp>
      <p:sp>
        <p:nvSpPr>
          <p:cNvPr id="14" name="內容版面配置區 13"/>
          <p:cNvSpPr>
            <a:spLocks noGrp="1"/>
          </p:cNvSpPr>
          <p:nvPr>
            <p:ph sz="quarter" idx="4"/>
          </p:nvPr>
        </p:nvSpPr>
        <p:spPr>
          <a:xfrm>
            <a:off x="3659131" y="1389958"/>
            <a:ext cx="4075794" cy="375354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1800" dirty="0">
                <a:solidFill>
                  <a:schemeClr val="accent6"/>
                </a:solidFill>
              </a:rPr>
              <a:t>Decision Tree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K-Nearest Neighbor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Bayesian Networks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Neural Networks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Support Vector Machines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Genetic Algorithms</a:t>
            </a:r>
            <a:endParaRPr lang="en-US" altLang="zh-TW" sz="1800" dirty="0"/>
          </a:p>
          <a:p>
            <a:r>
              <a:rPr lang="en-US" altLang="zh-TW" sz="1800" dirty="0">
                <a:solidFill>
                  <a:srgbClr val="FFC000"/>
                </a:solidFill>
              </a:rPr>
              <a:t>K-means, EM Algorithms</a:t>
            </a:r>
          </a:p>
          <a:p>
            <a:r>
              <a:rPr lang="en-US" altLang="zh-TW" sz="1700" dirty="0">
                <a:solidFill>
                  <a:srgbClr val="FFC000"/>
                </a:solidFill>
              </a:rPr>
              <a:t>Hierarchical Agglomerative Clustering</a:t>
            </a:r>
          </a:p>
          <a:p>
            <a:r>
              <a:rPr lang="en-US" altLang="zh-TW" sz="1700" dirty="0">
                <a:solidFill>
                  <a:srgbClr val="FFC000"/>
                </a:solidFill>
              </a:rPr>
              <a:t>PCA</a:t>
            </a:r>
          </a:p>
          <a:p>
            <a:r>
              <a:rPr lang="en-US" altLang="zh-TW" sz="1700" dirty="0" err="1">
                <a:solidFill>
                  <a:srgbClr val="FFC000"/>
                </a:solidFill>
              </a:rPr>
              <a:t>AutoEncoder</a:t>
            </a:r>
            <a:endParaRPr lang="en-US" altLang="zh-TW" sz="1700" dirty="0"/>
          </a:p>
          <a:p>
            <a:r>
              <a:rPr lang="en-US" altLang="zh-TW" sz="1700" dirty="0">
                <a:solidFill>
                  <a:srgbClr val="00B0F0"/>
                </a:solidFill>
              </a:rPr>
              <a:t>Q-Learning</a:t>
            </a:r>
          </a:p>
          <a:p>
            <a:r>
              <a:rPr lang="en-US" altLang="zh-TW" sz="1700" dirty="0">
                <a:solidFill>
                  <a:srgbClr val="00B0F0"/>
                </a:solidFill>
              </a:rPr>
              <a:t>SALSA</a:t>
            </a:r>
          </a:p>
          <a:p>
            <a:endParaRPr lang="en-US" altLang="zh-TW" sz="1700" dirty="0"/>
          </a:p>
          <a:p>
            <a:endParaRPr lang="zh-TW" altLang="en-US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5487931" y="4278416"/>
            <a:ext cx="1788583" cy="273844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28</a:t>
            </a:fld>
            <a:endParaRPr kumimoji="0" lang="zh-TW" altLang="en-US"/>
          </a:p>
        </p:txBody>
      </p:sp>
      <p:pic>
        <p:nvPicPr>
          <p:cNvPr id="8" name="Picture 4" descr="ãsupervised learni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22" y="1668817"/>
            <a:ext cx="2818378" cy="21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486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" y="0"/>
            <a:ext cx="9107021" cy="5143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" y="0"/>
            <a:ext cx="91380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What is AI? Techniques or Goals?</a:t>
            </a:r>
            <a:endParaRPr lang="en-US" altLang="zh-CN" sz="2400" spc="15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/>
              <a:t>AI as Goals</a:t>
            </a:r>
          </a:p>
          <a:p>
            <a:pPr lvl="1"/>
            <a:r>
              <a:rPr lang="en-US" altLang="zh-TW" dirty="0"/>
              <a:t>AI as Techniques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Course Topics 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Grading </a:t>
            </a:r>
          </a:p>
        </p:txBody>
      </p:sp>
    </p:spTree>
    <p:extLst>
      <p:ext uri="{BB962C8B-B14F-4D97-AF65-F5344CB8AC3E}">
        <p14:creationId xmlns:p14="http://schemas.microsoft.com/office/powerpoint/2010/main" val="189973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9144000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 Learning as Finding a Function</a:t>
            </a:r>
            <a:endParaRPr lang="zh-CN" altLang="en-US" sz="2400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122670" y="4721543"/>
            <a:ext cx="2057400" cy="273844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30</a:t>
            </a:fld>
            <a:endParaRPr kumimoji="0" lang="zh-TW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8" y="1251447"/>
            <a:ext cx="2952944" cy="98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8" y="2530484"/>
            <a:ext cx="3781311" cy="178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圖說文字 1"/>
          <p:cNvSpPr/>
          <p:nvPr/>
        </p:nvSpPr>
        <p:spPr>
          <a:xfrm>
            <a:off x="4474951" y="1335367"/>
            <a:ext cx="2990151" cy="956517"/>
          </a:xfrm>
          <a:prstGeom prst="wedgeRoundRectCallout">
            <a:avLst>
              <a:gd name="adj1" fmla="val -69461"/>
              <a:gd name="adj2" fmla="val 1861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rgbClr val="00B0F0"/>
                </a:solidFill>
              </a:rPr>
              <a:t>Function = Soft Machine</a:t>
            </a:r>
            <a:endParaRPr kumimoji="1"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4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000" dirty="0"/>
              <a:t>Traditional Programming vs. Machine Learning</a:t>
            </a:r>
            <a:endParaRPr kumimoji="1" lang="zh-TW" altLang="en-US" sz="3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70972"/>
            <a:ext cx="6917032" cy="2810045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67468" y="4104676"/>
            <a:ext cx="6126845" cy="769403"/>
            <a:chOff x="1289957" y="5472901"/>
            <a:chExt cx="8169126" cy="1025870"/>
          </a:xfrm>
        </p:grpSpPr>
        <p:sp>
          <p:nvSpPr>
            <p:cNvPr id="7" name="文字方塊 6"/>
            <p:cNvSpPr txBox="1"/>
            <p:nvPr/>
          </p:nvSpPr>
          <p:spPr>
            <a:xfrm>
              <a:off x="1289957" y="5921998"/>
              <a:ext cx="133036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>
                  <a:solidFill>
                    <a:srgbClr val="00B0F0"/>
                  </a:solidFill>
                </a:rPr>
                <a:t>Program</a:t>
              </a:r>
              <a:endParaRPr kumimoji="1" lang="zh-TW" alt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493218" y="5472901"/>
              <a:ext cx="8456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chemeClr val="accent2">
                      <a:lumMod val="75000"/>
                    </a:schemeClr>
                  </a:solidFill>
                </a:rPr>
                <a:t>Data</a:t>
              </a:r>
              <a:endParaRPr kumimoji="1" lang="zh-TW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4310743" y="5472901"/>
              <a:ext cx="2449286" cy="10258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>
                  <a:solidFill>
                    <a:schemeClr val="tx1"/>
                  </a:solidFill>
                </a:rPr>
                <a:t>Computation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箭頭接點 10"/>
            <p:cNvCxnSpPr/>
            <p:nvPr/>
          </p:nvCxnSpPr>
          <p:spPr>
            <a:xfrm flipV="1">
              <a:off x="2906486" y="5698674"/>
              <a:ext cx="1077685" cy="1632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/>
            <p:cNvCxnSpPr/>
            <p:nvPr/>
          </p:nvCxnSpPr>
          <p:spPr>
            <a:xfrm flipV="1">
              <a:off x="2906486" y="6146547"/>
              <a:ext cx="1077685" cy="1632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/>
            <p:cNvCxnSpPr/>
            <p:nvPr/>
          </p:nvCxnSpPr>
          <p:spPr>
            <a:xfrm flipV="1">
              <a:off x="7086601" y="5905670"/>
              <a:ext cx="1077685" cy="1632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8300218" y="5698674"/>
              <a:ext cx="115886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chemeClr val="accent6"/>
                  </a:solidFill>
                </a:rPr>
                <a:t>Results</a:t>
              </a:r>
              <a:endParaRPr kumimoji="1" lang="zh-TW" altLang="en-US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55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Statistical Machine Learning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Cost Function </a:t>
            </a:r>
          </a:p>
          <a:p>
            <a:pPr lvl="1"/>
            <a:r>
              <a:rPr lang="en-US" altLang="zh-TW" sz="2000" dirty="0"/>
              <a:t>Likelihood</a:t>
            </a:r>
          </a:p>
          <a:p>
            <a:pPr lvl="1"/>
            <a:r>
              <a:rPr lang="en-US" altLang="zh-TW" sz="2000" dirty="0"/>
              <a:t>Mean squared error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Optimization</a:t>
            </a:r>
          </a:p>
          <a:p>
            <a:pPr lvl="1"/>
            <a:r>
              <a:rPr lang="en-US" altLang="zh-TW" sz="2000" dirty="0"/>
              <a:t>Stochastic Gradient Descent</a:t>
            </a:r>
          </a:p>
          <a:p>
            <a:pPr lvl="1"/>
            <a:r>
              <a:rPr lang="en-US" altLang="zh-TW" sz="2000" dirty="0"/>
              <a:t>This is why CS freshmen needs to learn calculus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Learning Theory</a:t>
            </a:r>
          </a:p>
          <a:p>
            <a:pPr lvl="1"/>
            <a:r>
              <a:rPr lang="en-US" altLang="zh-TW" sz="2000" dirty="0"/>
              <a:t>Avoid </a:t>
            </a:r>
            <a:r>
              <a:rPr lang="en-US" altLang="zh-TW" sz="2000" dirty="0" err="1"/>
              <a:t>overfitting</a:t>
            </a:r>
            <a:endParaRPr lang="en-US" altLang="zh-TW" sz="2000" dirty="0"/>
          </a:p>
          <a:p>
            <a:pPr lvl="1"/>
            <a:endParaRPr lang="en-US" altLang="zh-TW" sz="2000" dirty="0"/>
          </a:p>
          <a:p>
            <a:endParaRPr lang="zh-TW" altLang="en-US" sz="2400" dirty="0"/>
          </a:p>
        </p:txBody>
      </p:sp>
      <p:pic>
        <p:nvPicPr>
          <p:cNvPr id="11266" name="Picture 2" descr="「statistical machine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25" y="3105285"/>
            <a:ext cx="2555091" cy="18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4937"/>
            <a:ext cx="3781311" cy="178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672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ML Pitfalls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Over-fitting vs. Under-fitting  </a:t>
            </a:r>
          </a:p>
          <a:p>
            <a:r>
              <a:rPr lang="en-US" altLang="zh-TW" dirty="0"/>
              <a:t>Bad/noisy/missing data </a:t>
            </a:r>
          </a:p>
          <a:p>
            <a:r>
              <a:rPr lang="en-US" altLang="zh-TW" dirty="0"/>
              <a:t>Model selection </a:t>
            </a:r>
          </a:p>
          <a:p>
            <a:r>
              <a:rPr lang="en-US" altLang="zh-TW" dirty="0"/>
              <a:t>Lack of success metrics </a:t>
            </a:r>
          </a:p>
          <a:p>
            <a:r>
              <a:rPr lang="en-US" altLang="zh-TW" dirty="0"/>
              <a:t>Linear vs. Non-linear models </a:t>
            </a:r>
          </a:p>
          <a:p>
            <a:r>
              <a:rPr lang="en-US" altLang="zh-TW" dirty="0"/>
              <a:t>Ignoring outliers  </a:t>
            </a:r>
          </a:p>
          <a:p>
            <a:r>
              <a:rPr lang="en-US" altLang="zh-TW" dirty="0"/>
              <a:t>Training vs. testing data </a:t>
            </a:r>
          </a:p>
          <a:p>
            <a:r>
              <a:rPr lang="en-US" altLang="zh-TW" dirty="0"/>
              <a:t>Computational complexity, curse of dimensionality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6567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766425-166A-4A23-86E1-A9DFD184E9F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FCED2A-DCDC-44D2-89CE-A7AC8FA7347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281CF5-B11C-4961-89A9-F5F110B2CBB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請選出關於監督式學習和強化式學習正確的敘述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複選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sz="3600" b="1" dirty="0">
              <a:solidFill>
                <a:srgbClr val="5B5B5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01988-A4B4-4580-A9F4-0F921B9A502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1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D7AF2A-B59C-4B40-B4C0-A1A047712793}"/>
              </a:ext>
            </a:extLst>
          </p:cNvPr>
          <p:cNvSpPr/>
          <p:nvPr/>
        </p:nvSpPr>
        <p:spPr>
          <a:xfrm>
            <a:off x="0" y="38989"/>
            <a:ext cx="6656832" cy="779753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It’s All About Optimization</a:t>
            </a:r>
            <a:endParaRPr lang="zh-CN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900" y="1128093"/>
            <a:ext cx="7886700" cy="3263504"/>
          </a:xfrm>
        </p:spPr>
        <p:txBody>
          <a:bodyPr/>
          <a:lstStyle/>
          <a:p>
            <a:r>
              <a:rPr lang="en-US" altLang="zh-TW" dirty="0"/>
              <a:t>What is the Solution Space?</a:t>
            </a:r>
          </a:p>
          <a:p>
            <a:pPr lvl="1"/>
            <a:r>
              <a:rPr lang="en-US" altLang="zh-TW" dirty="0"/>
              <a:t>Combinatorial</a:t>
            </a:r>
          </a:p>
          <a:p>
            <a:pPr lvl="1"/>
            <a:r>
              <a:rPr lang="en-US" altLang="zh-TW" dirty="0"/>
              <a:t>Numerical values</a:t>
            </a:r>
          </a:p>
          <a:p>
            <a:r>
              <a:rPr lang="en-US" altLang="zh-TW" dirty="0"/>
              <a:t>Objective/Cost function</a:t>
            </a:r>
          </a:p>
          <a:p>
            <a:pPr lvl="1"/>
            <a:r>
              <a:rPr lang="en-US" altLang="zh-TW" dirty="0"/>
              <a:t>Which solution has higher probability?</a:t>
            </a:r>
          </a:p>
          <a:p>
            <a:pPr lvl="1"/>
            <a:r>
              <a:rPr lang="en-US" altLang="zh-TW" dirty="0"/>
              <a:t>Which solution has the lowest cost?</a:t>
            </a:r>
          </a:p>
          <a:p>
            <a:r>
              <a:rPr lang="en-US" altLang="zh-TW" dirty="0"/>
              <a:t>Algorithm</a:t>
            </a:r>
          </a:p>
          <a:p>
            <a:pPr lvl="1"/>
            <a:r>
              <a:rPr lang="en-US" altLang="zh-TW" dirty="0"/>
              <a:t>Search/inference Algorithm</a:t>
            </a:r>
          </a:p>
          <a:p>
            <a:pPr lvl="1"/>
            <a:r>
              <a:rPr lang="en-US" altLang="zh-TW" dirty="0"/>
              <a:t>Gradient Descent Algorithm</a:t>
            </a:r>
          </a:p>
          <a:p>
            <a:pPr lvl="1"/>
            <a:r>
              <a:rPr lang="en-US" altLang="zh-TW" dirty="0"/>
              <a:t>Decision over time</a:t>
            </a:r>
          </a:p>
          <a:p>
            <a:pPr marL="3429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35</a:t>
            </a:fld>
            <a:endParaRPr kumimoji="0" lang="zh-TW" altLang="en-US"/>
          </a:p>
        </p:txBody>
      </p:sp>
      <p:sp>
        <p:nvSpPr>
          <p:cNvPr id="20" name="文字版面配置區 1"/>
          <p:cNvSpPr txBox="1">
            <a:spLocks/>
          </p:cNvSpPr>
          <p:nvPr/>
        </p:nvSpPr>
        <p:spPr>
          <a:xfrm>
            <a:off x="194310" y="1128093"/>
            <a:ext cx="7779566" cy="3032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765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b="1" dirty="0"/>
              <a:t>How to Find the Best Model? Optimization</a:t>
            </a:r>
            <a:endParaRPr lang="zh-TW" altLang="en-US" sz="3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586" y="1186246"/>
            <a:ext cx="6172200" cy="364305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General form:</a:t>
            </a:r>
          </a:p>
          <a:p>
            <a:endParaRPr lang="en-US" altLang="zh-TW" dirty="0"/>
          </a:p>
          <a:p>
            <a:pPr marL="300038" lvl="1" indent="0">
              <a:buNone/>
            </a:pPr>
            <a:r>
              <a:rPr lang="en-US" altLang="zh-TW" dirty="0"/>
              <a:t>where</a:t>
            </a:r>
          </a:p>
          <a:p>
            <a:pPr lvl="1"/>
            <a:r>
              <a:rPr lang="en-US" altLang="zh-TW" dirty="0">
                <a:sym typeface="Symbol"/>
              </a:rPr>
              <a:t></a:t>
            </a:r>
            <a:r>
              <a:rPr lang="en-US" altLang="zh-TW" dirty="0"/>
              <a:t>(x) :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→ R is the </a:t>
            </a:r>
            <a:r>
              <a:rPr lang="en-US" altLang="zh-TW" b="1" dirty="0">
                <a:hlinkClick r:id="rId2" tooltip="Loss function"/>
              </a:rPr>
              <a:t>objective function</a:t>
            </a:r>
            <a:r>
              <a:rPr lang="en-US" altLang="zh-TW" dirty="0"/>
              <a:t> to be minimized over the variable </a:t>
            </a:r>
            <a:r>
              <a:rPr lang="en-US" altLang="zh-TW" i="1" dirty="0"/>
              <a:t>x</a:t>
            </a:r>
            <a:r>
              <a:rPr lang="en-US" altLang="zh-TW" dirty="0"/>
              <a:t>,</a:t>
            </a:r>
          </a:p>
          <a:p>
            <a:pPr lvl="1"/>
            <a:r>
              <a:rPr lang="en-US" altLang="zh-TW" dirty="0" err="1"/>
              <a:t>g</a:t>
            </a:r>
            <a:r>
              <a:rPr lang="en-US" altLang="zh-TW" baseline="-25000" dirty="0" err="1"/>
              <a:t>i</a:t>
            </a:r>
            <a:r>
              <a:rPr lang="en-US" altLang="zh-TW" dirty="0"/>
              <a:t>(x) ≤ 0 are called </a:t>
            </a:r>
            <a:r>
              <a:rPr lang="en-US" altLang="zh-TW" b="1" dirty="0"/>
              <a:t>inequality </a:t>
            </a:r>
            <a:r>
              <a:rPr lang="en-US" altLang="zh-TW" b="1" dirty="0">
                <a:hlinkClick r:id="rId3" tooltip="Constraint (mathematics)"/>
              </a:rPr>
              <a:t>constraints</a:t>
            </a:r>
            <a:r>
              <a:rPr lang="en-US" altLang="zh-TW" dirty="0"/>
              <a:t>, and</a:t>
            </a:r>
          </a:p>
          <a:p>
            <a:pPr lvl="1"/>
            <a:r>
              <a:rPr lang="en-US" altLang="zh-TW" dirty="0"/>
              <a:t>h</a:t>
            </a:r>
            <a:r>
              <a:rPr lang="en-US" altLang="zh-TW" baseline="-25000" dirty="0"/>
              <a:t>i</a:t>
            </a:r>
            <a:r>
              <a:rPr lang="en-US" altLang="zh-TW" dirty="0"/>
              <a:t>(x) = 0 are called </a:t>
            </a:r>
            <a:r>
              <a:rPr lang="en-US" altLang="zh-TW" b="1" dirty="0"/>
              <a:t>equality constraints</a:t>
            </a:r>
            <a:r>
              <a:rPr lang="en-US" altLang="zh-TW" dirty="0"/>
              <a:t>.</a:t>
            </a:r>
          </a:p>
          <a:p>
            <a:pPr marL="342900" lvl="1" indent="0">
              <a:buNone/>
            </a:pPr>
            <a:endParaRPr lang="en-US" altLang="zh-TW" dirty="0"/>
          </a:p>
          <a:p>
            <a:r>
              <a:rPr lang="en-US" altLang="zh-TW" dirty="0"/>
              <a:t>Special cases:</a:t>
            </a:r>
          </a:p>
          <a:p>
            <a:pPr lvl="1"/>
            <a:r>
              <a:rPr lang="en-US" altLang="zh-TW" dirty="0"/>
              <a:t>Unconstrained Optimization, m=p=0</a:t>
            </a:r>
          </a:p>
          <a:p>
            <a:pPr lvl="1"/>
            <a:r>
              <a:rPr lang="en-US" altLang="zh-TW" dirty="0"/>
              <a:t>Linear constrained Optimization: </a:t>
            </a:r>
            <a:r>
              <a:rPr lang="en-US" altLang="zh-TW" dirty="0" err="1"/>
              <a:t>g</a:t>
            </a:r>
            <a:r>
              <a:rPr lang="en-US" altLang="zh-TW" baseline="-25000" dirty="0" err="1"/>
              <a:t>i</a:t>
            </a:r>
            <a:r>
              <a:rPr lang="en-US" altLang="zh-TW" dirty="0"/>
              <a:t>(x) and h</a:t>
            </a:r>
            <a:r>
              <a:rPr lang="en-US" altLang="zh-TW" baseline="-25000" dirty="0"/>
              <a:t>i</a:t>
            </a:r>
            <a:r>
              <a:rPr lang="en-US" altLang="zh-TW" dirty="0"/>
              <a:t>(x) are linear</a:t>
            </a:r>
          </a:p>
          <a:p>
            <a:pPr lvl="1"/>
            <a:r>
              <a:rPr lang="en-US" altLang="zh-TW" dirty="0"/>
              <a:t>Nonlinear constrained Optimization</a:t>
            </a:r>
          </a:p>
          <a:p>
            <a:pPr lvl="1"/>
            <a:r>
              <a:rPr lang="en-US" altLang="zh-TW" dirty="0"/>
              <a:t>Quadratic Programming</a:t>
            </a:r>
            <a:endParaRPr lang="zh-TW" altLang="en-US" dirty="0"/>
          </a:p>
        </p:txBody>
      </p:sp>
      <p:sp>
        <p:nvSpPr>
          <p:cNvPr id="4" name="AutoShape 2" descr="{\begin{aligned}&amp;{\underset {x}{\operatorname {minimize} }}&amp;&amp;f(x)\\&amp;\operatorname {subject\;to} &amp;&amp;g_{i}(x)\leq 0,\quad i=1,\dots ,m\\&amp;&amp;&amp;h_{i}(x)=0,\quad i=1,\dots ,p\end{aligned}}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sp>
        <p:nvSpPr>
          <p:cNvPr id="5" name="AutoShape 4" descr="{\begin{aligned}&amp;{\underset {x}{\operatorname {minimize} }}&amp;&amp;f(x)\\&amp;\operatorname {subject\;to} &amp;&amp;g_{i}(x)\leq 0,\quad i=1,\dots ,m\\&amp;&amp;&amp;h_{i}(x)=0,\quad i=1,\dots ,p\end{aligned}}"/>
          <p:cNvSpPr>
            <a:spLocks noChangeAspect="1" noChangeArrowheads="1"/>
          </p:cNvSpPr>
          <p:nvPr/>
        </p:nvSpPr>
        <p:spPr bwMode="auto">
          <a:xfrm>
            <a:off x="1373981" y="59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sp>
        <p:nvSpPr>
          <p:cNvPr id="6" name="AutoShape 6" descr="{\begin{aligned}&amp;{\underset {x}{\operatorname {minimize} }}&amp;&amp;f(x)\\&amp;\operatorname {subject\;to} &amp;&amp;g_{i}(x)\leq 0,\quad i=1,\dots ,m\\&amp;&amp;&amp;h_{i}(x)=0,\quad i=1,\dots ,p\end{aligned}}"/>
          <p:cNvSpPr>
            <a:spLocks noChangeAspect="1" noChangeArrowheads="1"/>
          </p:cNvSpPr>
          <p:nvPr/>
        </p:nvSpPr>
        <p:spPr bwMode="auto">
          <a:xfrm>
            <a:off x="1488281" y="1202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sp>
        <p:nvSpPr>
          <p:cNvPr id="7" name="AutoShape 9" descr="{\begin{aligned}&amp;{\underset {x}{\operatorname {minimize} }}&amp;&amp;f(x)\\&amp;\operatorname {subject\;to} &amp;&amp;g_{i}(x)\leq 0,\quad i=1,\dots ,m\\&amp;&amp;&amp;h_{i}(x)=0,\quad i=1,\dots ,p\end{aligned}}"/>
          <p:cNvSpPr>
            <a:spLocks noChangeAspect="1" noChangeArrowheads="1"/>
          </p:cNvSpPr>
          <p:nvPr/>
        </p:nvSpPr>
        <p:spPr bwMode="auto">
          <a:xfrm>
            <a:off x="1602581" y="2345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573778" y="1146132"/>
                <a:ext cx="2862318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sz="1500" b="1">
                                  <a:latin typeface="Cambria Math"/>
                                </a:rPr>
                                <m:t>𝐦𝐢𝐧𝐢𝐦𝐢𝐳𝐞</m:t>
                              </m:r>
                            </m:e>
                            <m:lim>
                              <m:r>
                                <a:rPr lang="en-US" altLang="zh-TW" sz="1500" i="1">
                                  <a:latin typeface="Cambria Math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500" i="1">
                              <a:latin typeface="Cambria Math"/>
                            </a:rPr>
                            <m:t>𝑓</m:t>
                          </m:r>
                          <m:r>
                            <a:rPr lang="en-US" altLang="zh-TW" sz="15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15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15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1500" dirty="0"/>
              </a:p>
              <a:p>
                <a:r>
                  <a:rPr lang="en-US" altLang="zh-TW" sz="1500" b="1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5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TW" sz="15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5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TW" sz="1500" i="1">
                        <a:latin typeface="Cambria Math"/>
                        <a:ea typeface="Cambria Math"/>
                      </a:rPr>
                      <m:t>≤0, </m:t>
                    </m:r>
                    <m:r>
                      <a:rPr lang="en-US" altLang="zh-TW" sz="1500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TW" sz="1500" i="1">
                        <a:latin typeface="Cambria Math"/>
                        <a:ea typeface="Cambria Math"/>
                      </a:rPr>
                      <m:t>=1, …, </m:t>
                    </m:r>
                    <m:r>
                      <a:rPr lang="en-US" altLang="zh-TW" sz="1500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en-US" altLang="zh-TW" sz="150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/>
                            </a:rPr>
                            <m:t>                   </m:t>
                          </m:r>
                          <m:r>
                            <a:rPr lang="en-US" altLang="zh-TW" sz="15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1500" i="1">
                          <a:latin typeface="Cambria Math"/>
                        </a:rPr>
                        <m:t>=0, </m:t>
                      </m:r>
                      <m:r>
                        <a:rPr lang="en-US" altLang="zh-TW" sz="1500" i="1">
                          <a:latin typeface="Cambria Math"/>
                        </a:rPr>
                        <m:t>𝑗</m:t>
                      </m:r>
                      <m:r>
                        <a:rPr lang="en-US" altLang="zh-TW" sz="1500" i="1">
                          <a:latin typeface="Cambria Math"/>
                        </a:rPr>
                        <m:t>=1,…, </m:t>
                      </m:r>
                      <m:r>
                        <a:rPr lang="en-US" altLang="zh-TW" sz="15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altLang="zh-TW" sz="1500" dirty="0">
                  <a:ea typeface="Cambria Math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10" y="1528175"/>
                <a:ext cx="3816424" cy="1135119"/>
              </a:xfrm>
              <a:prstGeom prst="rect">
                <a:avLst/>
              </a:prstGeom>
              <a:blipFill>
                <a:blip r:embed="rId4"/>
                <a:stretch>
                  <a:fillRect l="-1757" b="-2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圓角矩形圖說文字 7"/>
          <p:cNvSpPr/>
          <p:nvPr/>
        </p:nvSpPr>
        <p:spPr>
          <a:xfrm>
            <a:off x="6057657" y="1194790"/>
            <a:ext cx="1890210" cy="723091"/>
          </a:xfrm>
          <a:prstGeom prst="wedgeRoundRectCallout">
            <a:avLst>
              <a:gd name="adj1" fmla="val -83658"/>
              <a:gd name="adj2" fmla="val -38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x here denotes weighting variables 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7113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791580" y="142875"/>
            <a:ext cx="6572250" cy="857250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Local Search in Continuous Spaces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44035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1630" t="-1752" b="-3235"/>
            </a:stretch>
          </a:blipFill>
          <a:extLst/>
        </p:spPr>
        <p:txBody>
          <a:bodyPr>
            <a:normAutofit/>
          </a:bodyPr>
          <a:lstStyle/>
          <a:p>
            <a:r>
              <a:rPr lang="zh-TW" altLang="en-US" sz="1800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241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  <a:endParaRPr lang="zh-TW" altLang="en-US" dirty="0"/>
          </a:p>
        </p:txBody>
      </p:sp>
      <p:pic>
        <p:nvPicPr>
          <p:cNvPr id="11270" name="Picture 6" descr="https://www.safaribooksonline.com/library/view/statistics-for-machine/9781788295758/assets/0e39e950-dd75-4c2f-a4ea-aa1ccd1eb8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9" y="1113589"/>
            <a:ext cx="5379671" cy="32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「gradient descent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61661"/>
            <a:ext cx="2322258" cy="17394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939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7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9"/>
          <p:cNvSpPr>
            <a:spLocks noGrp="1"/>
          </p:cNvSpPr>
          <p:nvPr>
            <p:ph sz="half" idx="1"/>
          </p:nvPr>
        </p:nvSpPr>
        <p:spPr>
          <a:xfrm>
            <a:off x="335280" y="213361"/>
            <a:ext cx="3680460" cy="1203959"/>
          </a:xfrm>
        </p:spPr>
        <p:txBody>
          <a:bodyPr>
            <a:normAutofit/>
          </a:bodyPr>
          <a:lstStyle/>
          <a:p>
            <a:r>
              <a:rPr lang="en-US" altLang="zh-TW" sz="2000" b="1" u="sng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Google </a:t>
            </a:r>
            <a:r>
              <a:rPr lang="en-US" altLang="zh-TW" sz="2000" b="1" u="sng" dirty="0" err="1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AlphaGO</a:t>
            </a:r>
            <a:r>
              <a:rPr lang="en-US" altLang="zh-TW" sz="2000" b="1" u="sng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2016</a:t>
            </a:r>
            <a:endParaRPr lang="zh-TW" altLang="en-US" sz="2000" b="1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767" y="684270"/>
            <a:ext cx="3133493" cy="20433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220422" y="4767263"/>
            <a:ext cx="2057400" cy="273844"/>
          </a:xfrm>
        </p:spPr>
        <p:txBody>
          <a:bodyPr/>
          <a:lstStyle/>
          <a:p>
            <a:fld id="{CC49B300-795D-47A1-855C-C7FC8A306DA9}" type="datetime1">
              <a:rPr lang="en-US" altLang="zh-TW" smtClean="0"/>
              <a:t>9/21/2022</a:t>
            </a:fld>
            <a:endParaRPr kumimoji="0" 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4</a:t>
            </a:fld>
            <a:endParaRPr kumimoji="0" lang="zh-TW" altLang="en-US"/>
          </a:p>
        </p:txBody>
      </p:sp>
      <p:sp>
        <p:nvSpPr>
          <p:cNvPr id="8" name="Shape 167"/>
          <p:cNvSpPr>
            <a:spLocks noGrp="1"/>
          </p:cNvSpPr>
          <p:nvPr>
            <p:ph sz="half" idx="1"/>
          </p:nvPr>
        </p:nvSpPr>
        <p:spPr>
          <a:xfrm>
            <a:off x="4366260" y="213361"/>
            <a:ext cx="3956673" cy="34456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3139" indent="-163139" defTabSz="258773">
              <a:spcBef>
                <a:spcPts val="1371"/>
              </a:spcBef>
              <a:defRPr sz="2520"/>
            </a:pPr>
            <a:r>
              <a:rPr lang="en-US" altLang="zh-TW" sz="2000" dirty="0">
                <a:hlinkClick r:id="rId4"/>
              </a:rPr>
              <a:t>No hands across America</a:t>
            </a:r>
          </a:p>
          <a:p>
            <a:pPr marL="163139" indent="-163139" defTabSz="258773">
              <a:spcBef>
                <a:spcPts val="1371"/>
              </a:spcBef>
              <a:defRPr sz="2520"/>
            </a:pPr>
            <a:endParaRPr lang="en-US" altLang="zh-TW" sz="2000" dirty="0"/>
          </a:p>
          <a:p>
            <a:pPr marL="163139" indent="-163139" defTabSz="258773">
              <a:spcBef>
                <a:spcPts val="1371"/>
              </a:spcBef>
              <a:defRPr sz="2520"/>
            </a:pPr>
            <a:endParaRPr lang="en-US" altLang="zh-TW" sz="2000" dirty="0"/>
          </a:p>
          <a:p>
            <a:pPr marL="163139" indent="-163139" defTabSz="258773">
              <a:spcBef>
                <a:spcPts val="1371"/>
              </a:spcBef>
              <a:defRPr sz="2520"/>
            </a:pPr>
            <a:endParaRPr lang="en-US" altLang="zh-TW" sz="2000" dirty="0"/>
          </a:p>
          <a:p>
            <a:pPr marL="163139" indent="-163139" defTabSz="258773">
              <a:spcBef>
                <a:spcPts val="1371"/>
              </a:spcBef>
              <a:defRPr sz="2520"/>
            </a:pPr>
            <a:endParaRPr lang="en-US" altLang="zh-TW" sz="2000" dirty="0"/>
          </a:p>
          <a:p>
            <a:pPr marL="163139" indent="-163139" defTabSz="258773">
              <a:spcBef>
                <a:spcPts val="1371"/>
              </a:spcBef>
              <a:defRPr sz="2520"/>
            </a:pPr>
            <a:endParaRPr lang="en-US" altLang="zh-TW" sz="2000" dirty="0"/>
          </a:p>
        </p:txBody>
      </p:sp>
      <p:pic>
        <p:nvPicPr>
          <p:cNvPr id="11" name="pasted-image.png">
            <a:hlinkClick r:id="rId5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29477" y="681045"/>
            <a:ext cx="3057512" cy="204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9" y="3197577"/>
            <a:ext cx="6858000" cy="1810941"/>
          </a:xfrm>
          <a:prstGeom prst="rect">
            <a:avLst/>
          </a:prstGeom>
        </p:spPr>
      </p:pic>
      <p:sp>
        <p:nvSpPr>
          <p:cNvPr id="14" name="Shape 172"/>
          <p:cNvSpPr>
            <a:spLocks noGrp="1"/>
          </p:cNvSpPr>
          <p:nvPr>
            <p:ph sz="half" idx="1"/>
          </p:nvPr>
        </p:nvSpPr>
        <p:spPr>
          <a:xfrm>
            <a:off x="220422" y="2861673"/>
            <a:ext cx="4343958" cy="556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4214" indent="-194214">
              <a:spcBef>
                <a:spcPts val="1688"/>
              </a:spcBef>
              <a:buSzPct val="30000"/>
              <a:buBlip>
                <a:blip r:embed="rId8"/>
              </a:buBlip>
              <a:defRPr sz="3000"/>
            </a:pPr>
            <a:r>
              <a:rPr sz="1600" u="sng" dirty="0">
                <a:hlinkClick r:id="rId9"/>
              </a:rPr>
              <a:t>Google翻譯導入類神經網路的深度學習</a:t>
            </a:r>
          </a:p>
        </p:txBody>
      </p:sp>
    </p:spTree>
    <p:extLst>
      <p:ext uri="{BB962C8B-B14F-4D97-AF65-F5344CB8AC3E}">
        <p14:creationId xmlns:p14="http://schemas.microsoft.com/office/powerpoint/2010/main" val="48555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1C5FB5-A7CE-4CE7-B848-53039B458BF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A51D79-44DF-4A10-B7D4-AFC6BB3E45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824B3E-1127-43DC-8DE6-5F60A2E06B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請選出關於 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</a:t>
            </a:r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正確敘述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FF1781-9C34-4F19-B029-9791F71C252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3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BF7241-61E6-466A-A2A6-5165305685E7}"/>
              </a:ext>
            </a:extLst>
          </p:cNvPr>
          <p:cNvSpPr/>
          <p:nvPr/>
        </p:nvSpPr>
        <p:spPr>
          <a:xfrm>
            <a:off x="0" y="19308"/>
            <a:ext cx="2306782" cy="5086301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C7A7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A05CACF-1E5A-46D5-B3A5-4A84AA3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t="25710" r="19377" b="8570"/>
          <a:stretch/>
        </p:blipFill>
        <p:spPr>
          <a:xfrm>
            <a:off x="0" y="0"/>
            <a:ext cx="2306782" cy="1597103"/>
          </a:xfrm>
          <a:prstGeom prst="rect">
            <a:avLst/>
          </a:prstGeom>
        </p:spPr>
      </p:pic>
      <p:sp>
        <p:nvSpPr>
          <p:cNvPr id="25" name="標題 8"/>
          <p:cNvSpPr>
            <a:spLocks noGrp="1"/>
          </p:cNvSpPr>
          <p:nvPr>
            <p:ph type="title"/>
          </p:nvPr>
        </p:nvSpPr>
        <p:spPr>
          <a:xfrm>
            <a:off x="2590800" y="126753"/>
            <a:ext cx="7068015" cy="8382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rgbClr val="7030A0"/>
              </a:buClr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From ML to Deep Learning</a:t>
            </a:r>
          </a:p>
        </p:txBody>
      </p:sp>
      <p:sp>
        <p:nvSpPr>
          <p:cNvPr id="27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5411F60-ACCC-48BC-9FFC-FB91043EFC72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2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41</a:t>
            </a:fld>
            <a:endParaRPr kumimoji="0" lang="zh-TW" altLang="en-US"/>
          </a:p>
        </p:txBody>
      </p:sp>
      <p:sp>
        <p:nvSpPr>
          <p:cNvPr id="37" name="TextBox 10"/>
          <p:cNvSpPr txBox="1"/>
          <p:nvPr/>
        </p:nvSpPr>
        <p:spPr>
          <a:xfrm>
            <a:off x="2515642" y="964953"/>
            <a:ext cx="6406489" cy="3828858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br>
              <a:rPr lang="en-US" altLang="zh-TW" dirty="0">
                <a:hlinkClick r:id="rId3"/>
              </a:rPr>
            </a:br>
            <a:r>
              <a:rPr lang="en-US" altLang="zh-TW" dirty="0">
                <a:hlinkClick r:id="rId4"/>
              </a:rPr>
              <a:t>Part I: Applied Math and Machine Learning Basics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2 Linear Algebra</a:t>
            </a:r>
            <a:endParaRPr lang="en-US" altLang="zh-TW" dirty="0"/>
          </a:p>
          <a:p>
            <a:pPr lvl="1"/>
            <a:r>
              <a:rPr lang="en-US" altLang="zh-TW" dirty="0">
                <a:hlinkClick r:id="rId6"/>
              </a:rPr>
              <a:t>3 Probability and Information Theory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4 Numerical Computation</a:t>
            </a:r>
            <a:endParaRPr lang="en-US" altLang="zh-TW" dirty="0"/>
          </a:p>
          <a:p>
            <a:pPr lvl="1"/>
            <a:r>
              <a:rPr lang="en-US" altLang="zh-TW" dirty="0">
                <a:hlinkClick r:id="rId8"/>
              </a:rPr>
              <a:t>5 Machine Learning Basics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Part II: Modern Practical Deep Networks</a:t>
            </a:r>
            <a:endParaRPr lang="en-US" altLang="zh-TW" dirty="0"/>
          </a:p>
          <a:p>
            <a:pPr lvl="1"/>
            <a:r>
              <a:rPr lang="en-US" altLang="zh-TW" dirty="0">
                <a:hlinkClick r:id="rId10"/>
              </a:rPr>
              <a:t>6 Deep Feedforward Networks</a:t>
            </a:r>
            <a:endParaRPr lang="en-US" altLang="zh-TW" dirty="0"/>
          </a:p>
          <a:p>
            <a:pPr lvl="1"/>
            <a:r>
              <a:rPr lang="en-US" altLang="zh-TW" dirty="0">
                <a:hlinkClick r:id="rId11"/>
              </a:rPr>
              <a:t>7 Regularization for Deep Learning</a:t>
            </a:r>
            <a:endParaRPr lang="en-US" altLang="zh-TW" dirty="0"/>
          </a:p>
          <a:p>
            <a:pPr lvl="1"/>
            <a:r>
              <a:rPr lang="en-US" altLang="zh-TW" dirty="0">
                <a:hlinkClick r:id="rId12"/>
              </a:rPr>
              <a:t>8 Optimization for Training Deep Models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9 Convolutional Networks</a:t>
            </a:r>
            <a:endParaRPr lang="en-US" altLang="zh-TW" dirty="0"/>
          </a:p>
          <a:p>
            <a:pPr lvl="1"/>
            <a:r>
              <a:rPr lang="en-US" altLang="zh-TW" dirty="0">
                <a:hlinkClick r:id="rId14"/>
              </a:rPr>
              <a:t>10 Sequence Modeling: Recurrent and Recursive Nets</a:t>
            </a:r>
            <a:endParaRPr lang="en-US" altLang="zh-TW" dirty="0"/>
          </a:p>
          <a:p>
            <a:pPr lvl="1"/>
            <a:r>
              <a:rPr lang="en-US" altLang="zh-TW" dirty="0">
                <a:hlinkClick r:id="rId15"/>
              </a:rPr>
              <a:t>11 Practical Methodology</a:t>
            </a:r>
            <a:endParaRPr lang="en-US" altLang="zh-TW" dirty="0"/>
          </a:p>
          <a:p>
            <a:pPr lvl="1"/>
            <a:r>
              <a:rPr lang="en-US" altLang="zh-TW" dirty="0">
                <a:hlinkClick r:id="rId16"/>
              </a:rPr>
              <a:t>12 Applications</a:t>
            </a:r>
            <a:endParaRPr lang="en-US" altLang="zh-TW" dirty="0"/>
          </a:p>
          <a:p>
            <a:r>
              <a:rPr lang="en-US" altLang="zh-TW" dirty="0">
                <a:hlinkClick r:id="rId17"/>
              </a:rPr>
              <a:t>Part III: Deep Learning Research</a:t>
            </a:r>
            <a:endParaRPr lang="en-US" altLang="zh-TW" dirty="0"/>
          </a:p>
          <a:p>
            <a:pPr lvl="1"/>
            <a:r>
              <a:rPr lang="en-US" altLang="zh-TW" dirty="0">
                <a:hlinkClick r:id="rId18"/>
              </a:rPr>
              <a:t>13 Linear Factor Models</a:t>
            </a:r>
            <a:endParaRPr lang="en-US" altLang="zh-TW" dirty="0"/>
          </a:p>
          <a:p>
            <a:pPr lvl="1"/>
            <a:r>
              <a:rPr lang="en-US" altLang="zh-TW" dirty="0">
                <a:hlinkClick r:id="rId19"/>
              </a:rPr>
              <a:t>14 </a:t>
            </a:r>
            <a:r>
              <a:rPr lang="en-US" altLang="zh-TW" dirty="0" err="1">
                <a:hlinkClick r:id="rId19"/>
              </a:rPr>
              <a:t>Autoencoders</a:t>
            </a:r>
            <a:endParaRPr lang="en-US" altLang="zh-TW" dirty="0"/>
          </a:p>
          <a:p>
            <a:pPr lvl="1"/>
            <a:r>
              <a:rPr lang="en-US" altLang="zh-TW" dirty="0">
                <a:hlinkClick r:id="rId20"/>
              </a:rPr>
              <a:t>15 Representation Learning</a:t>
            </a:r>
            <a:endParaRPr lang="en-US" altLang="zh-TW" dirty="0"/>
          </a:p>
          <a:p>
            <a:pPr lvl="1"/>
            <a:r>
              <a:rPr lang="en-US" altLang="zh-TW" dirty="0">
                <a:hlinkClick r:id="rId21"/>
              </a:rPr>
              <a:t>16 Structured Probabilistic Models for Deep Learning</a:t>
            </a:r>
            <a:endParaRPr lang="en-US" altLang="zh-TW" dirty="0"/>
          </a:p>
          <a:p>
            <a:pPr lvl="1"/>
            <a:r>
              <a:rPr lang="en-US" altLang="zh-TW" dirty="0">
                <a:hlinkClick r:id="rId22"/>
              </a:rPr>
              <a:t>17 Monte Carlo Methods</a:t>
            </a:r>
            <a:endParaRPr lang="en-US" altLang="zh-TW" dirty="0"/>
          </a:p>
          <a:p>
            <a:pPr lvl="1"/>
            <a:r>
              <a:rPr lang="en-US" altLang="zh-TW" dirty="0">
                <a:hlinkClick r:id="rId23"/>
              </a:rPr>
              <a:t>18 Confronting the Partition Function</a:t>
            </a:r>
            <a:endParaRPr lang="en-US" altLang="zh-TW" dirty="0"/>
          </a:p>
          <a:p>
            <a:pPr lvl="1"/>
            <a:r>
              <a:rPr lang="en-US" altLang="zh-TW" dirty="0">
                <a:hlinkClick r:id="rId24"/>
              </a:rPr>
              <a:t>19 Approximate Inference</a:t>
            </a:r>
            <a:endParaRPr lang="en-US" altLang="zh-TW" dirty="0"/>
          </a:p>
          <a:p>
            <a:pPr lvl="1"/>
            <a:r>
              <a:rPr lang="en-US" altLang="zh-TW" dirty="0">
                <a:hlinkClick r:id="rId25"/>
              </a:rPr>
              <a:t>20 Deep Generative Models</a:t>
            </a:r>
            <a:endParaRPr lang="en-US" altLang="zh-TW" dirty="0"/>
          </a:p>
          <a:p>
            <a:pPr>
              <a:lnSpc>
                <a:spcPct val="114000"/>
              </a:lnSpc>
            </a:pPr>
            <a:endParaRPr lang="zh-TW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3" y="1313788"/>
            <a:ext cx="1784287" cy="23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44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Difference Between AI, Machine Learning, and Deep Learning? | NVIDIA  Blog">
            <a:extLst>
              <a:ext uri="{FF2B5EF4-FFF2-40B4-BE49-F238E27FC236}">
                <a16:creationId xmlns:a16="http://schemas.microsoft.com/office/drawing/2014/main" id="{45E9AF5F-CF10-4B5D-A674-ED95B31B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" y="-328709"/>
            <a:ext cx="9118542" cy="58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ur neural network settings: weight matrix W and bias b are... | Download  Scientific Diagram">
            <a:extLst>
              <a:ext uri="{FF2B5EF4-FFF2-40B4-BE49-F238E27FC236}">
                <a16:creationId xmlns:a16="http://schemas.microsoft.com/office/drawing/2014/main" id="{D225DAC8-4187-4D3C-B2AA-A9E1D122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36" y="2744744"/>
            <a:ext cx="1545496" cy="12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5452F5C4-190F-4281-A2AD-8A1EBDA6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821" y="137920"/>
            <a:ext cx="5203739" cy="628199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AI, ML, DL History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FBE5F3-554E-469A-B674-72DC7D2EA868}"/>
              </a:ext>
            </a:extLst>
          </p:cNvPr>
          <p:cNvSpPr txBox="1"/>
          <p:nvPr/>
        </p:nvSpPr>
        <p:spPr>
          <a:xfrm>
            <a:off x="481914" y="3225114"/>
            <a:ext cx="2582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Engineering of making intelligent Machines and Programs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EE30BD-05F7-494E-A67F-50F47DD7D370}"/>
              </a:ext>
            </a:extLst>
          </p:cNvPr>
          <p:cNvSpPr txBox="1"/>
          <p:nvPr/>
        </p:nvSpPr>
        <p:spPr>
          <a:xfrm>
            <a:off x="3422821" y="3225114"/>
            <a:ext cx="2582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Ability to learn without being explicitly programmed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3AE3E8-03F8-41EF-A902-4E0E8E6B3C33}"/>
              </a:ext>
            </a:extLst>
          </p:cNvPr>
          <p:cNvSpPr txBox="1"/>
          <p:nvPr/>
        </p:nvSpPr>
        <p:spPr>
          <a:xfrm>
            <a:off x="6042003" y="3225114"/>
            <a:ext cx="258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Learning based on Deep Neural </a:t>
            </a:r>
            <a:r>
              <a:rPr lang="en-US" altLang="zh-TW" dirty="0" err="1">
                <a:solidFill>
                  <a:srgbClr val="FF0000"/>
                </a:solidFill>
              </a:rPr>
              <a:t>Netwrork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000" dirty="0"/>
              <a:t>Traditional machine learning vs. Deep learning</a:t>
            </a:r>
            <a:endParaRPr kumimoji="1" lang="zh-TW" altLang="en-US" sz="3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050090"/>
            <a:ext cx="7037615" cy="3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Artificial Neural Networks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28650" y="1369219"/>
            <a:ext cx="3503512" cy="3263504"/>
          </a:xfrm>
        </p:spPr>
        <p:txBody>
          <a:bodyPr/>
          <a:lstStyle/>
          <a:p>
            <a:r>
              <a:rPr kumimoji="1" lang="en-US" altLang="zh-TW" dirty="0"/>
              <a:t>Perceptron/Neuron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3" y="2556937"/>
            <a:ext cx="4762500" cy="1701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91" y="1579577"/>
            <a:ext cx="4111667" cy="3471325"/>
          </a:xfrm>
          <a:prstGeom prst="rect">
            <a:avLst/>
          </a:prstGeom>
        </p:spPr>
      </p:pic>
      <p:sp>
        <p:nvSpPr>
          <p:cNvPr id="11" name="內容版面配置區 4"/>
          <p:cNvSpPr txBox="1">
            <a:spLocks/>
          </p:cNvSpPr>
          <p:nvPr/>
        </p:nvSpPr>
        <p:spPr>
          <a:xfrm>
            <a:off x="4572000" y="1369219"/>
            <a:ext cx="350351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Neural networks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1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 Propagation</a:t>
            </a:r>
            <a:endParaRPr kumimoji="1" lang="zh-TW" altLang="en-US" dirty="0"/>
          </a:p>
        </p:txBody>
      </p:sp>
      <p:pic>
        <p:nvPicPr>
          <p:cNvPr id="10" name="圖片 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2790"/>
            <a:ext cx="9144000" cy="5143500"/>
          </a:xfrm>
          <a:prstGeom prst="rect">
            <a:avLst/>
          </a:prstGeom>
        </p:spPr>
      </p:pic>
      <p:sp>
        <p:nvSpPr>
          <p:cNvPr id="5" name="矩形 4">
            <a:hlinkClick r:id="rId4"/>
          </p:cNvPr>
          <p:cNvSpPr/>
          <p:nvPr/>
        </p:nvSpPr>
        <p:spPr>
          <a:xfrm>
            <a:off x="723240" y="4562228"/>
            <a:ext cx="6723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https://www.superdatascience.com/blogs/artificial-neural-networks-how-do-neural-networks-learn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0" y="1223785"/>
            <a:ext cx="6746191" cy="32035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40" y="1278291"/>
            <a:ext cx="6776689" cy="3273662"/>
          </a:xfrm>
          <a:prstGeom prst="rect">
            <a:avLst/>
          </a:prstGeom>
        </p:spPr>
      </p:pic>
      <p:pic>
        <p:nvPicPr>
          <p:cNvPr id="4" name="內容版面配置區 3">
            <a:hlinkClick r:id="rId4"/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75340" y="1268015"/>
            <a:ext cx="6746191" cy="32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</a:rPr>
              <a:t>Manifold Hypothesis 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sz="quarter" idx="1"/>
          </p:nvPr>
        </p:nvSpPr>
        <p:spPr>
          <a:xfrm>
            <a:off x="628650" y="1060704"/>
            <a:ext cx="4827270" cy="357201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 collection of points forming a certain kind of set, such as those of a topologically closed surface or an analog of this in three or more dimensions.</a:t>
            </a:r>
            <a:endParaRPr lang="en-US" altLang="zh-TW" sz="2300" dirty="0"/>
          </a:p>
          <a:p>
            <a:pPr lvl="1"/>
            <a:endParaRPr lang="en-US" altLang="zh-TW" sz="2000" dirty="0">
              <a:solidFill>
                <a:srgbClr val="FF0000"/>
              </a:solidFill>
            </a:endParaRPr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58452"/>
            <a:ext cx="2692111" cy="150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95" y="1608691"/>
            <a:ext cx="1871703" cy="188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50280" y="3625924"/>
            <a:ext cx="259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Understanding data by separating the manifolds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50280" y="526353"/>
            <a:ext cx="2513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Each manifold represents a different class/concept</a:t>
            </a:r>
            <a:endParaRPr lang="zh-TW" altLang="en-US" sz="2000" dirty="0"/>
          </a:p>
        </p:txBody>
      </p:sp>
      <p:pic>
        <p:nvPicPr>
          <p:cNvPr id="10" name="Picture 14" descr="https://p.kingborn.org/fb084b28ed8941f1adfb39dca658f1ed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386" y="2846713"/>
            <a:ext cx="2279921" cy="1816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4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DED99F-6F75-410A-9F8B-C12F41625E7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2A9DB2-AAA5-4A84-BDC7-4C90B087D8F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7FF73A-91E8-47E0-A576-2E74FED2581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請問有關 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Artificial Neural Network(ANN) </a:t>
            </a:r>
            <a:r>
              <a:rPr lang="zh-TW" altLang="en-US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下列敘述何者為誤</a:t>
            </a:r>
            <a:r>
              <a:rPr lang="en-US" altLang="zh-TW" sz="3600" b="1" dirty="0">
                <a:solidFill>
                  <a:srgbClr val="5B5B5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1738C-4561-44C0-B4E4-D32169B1E6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58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228600" y="2362200"/>
            <a:ext cx="5341620" cy="2354580"/>
            <a:chOff x="1463040" y="1836420"/>
            <a:chExt cx="6042660" cy="2354580"/>
          </a:xfrm>
        </p:grpSpPr>
        <p:sp>
          <p:nvSpPr>
            <p:cNvPr id="11" name="梯形 10"/>
            <p:cNvSpPr/>
            <p:nvPr/>
          </p:nvSpPr>
          <p:spPr>
            <a:xfrm rot="10800000">
              <a:off x="1463040" y="3505200"/>
              <a:ext cx="6042660" cy="685800"/>
            </a:xfrm>
            <a:prstGeom prst="trapezoid">
              <a:avLst>
                <a:gd name="adj" fmla="val 159361"/>
              </a:avLst>
            </a:pr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4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63040" y="1836420"/>
              <a:ext cx="1775460" cy="9829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 Conditioning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596640" y="1836420"/>
              <a:ext cx="1775460" cy="9829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Algorithms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730240" y="1836420"/>
              <a:ext cx="1775460" cy="9829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Human-Computer Teaming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463040" y="3086100"/>
              <a:ext cx="6042660" cy="4191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Hardware Computing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548890" y="3771900"/>
              <a:ext cx="3870960" cy="4191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Robust AI</a:t>
              </a:r>
              <a:endParaRPr lang="zh-TW" altLang="en-US" dirty="0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5" y="3611880"/>
            <a:ext cx="3209925" cy="476250"/>
          </a:xfrm>
          <a:prstGeom prst="rect">
            <a:avLst/>
          </a:prstGeom>
        </p:spPr>
      </p:pic>
      <p:sp>
        <p:nvSpPr>
          <p:cNvPr id="15" name="標題 14"/>
          <p:cNvSpPr>
            <a:spLocks noGrp="1"/>
          </p:cNvSpPr>
          <p:nvPr>
            <p:ph type="title"/>
          </p:nvPr>
        </p:nvSpPr>
        <p:spPr>
          <a:xfrm>
            <a:off x="613410" y="96084"/>
            <a:ext cx="7886700" cy="994172"/>
          </a:xfrm>
        </p:spPr>
        <p:txBody>
          <a:bodyPr/>
          <a:lstStyle/>
          <a:p>
            <a:r>
              <a:rPr lang="en-US" altLang="zh-TW" dirty="0"/>
              <a:t>AI Canonical Architecture</a:t>
            </a:r>
            <a:endParaRPr lang="zh-TW" altLang="en-US" dirty="0"/>
          </a:p>
        </p:txBody>
      </p:sp>
      <p:grpSp>
        <p:nvGrpSpPr>
          <p:cNvPr id="30" name="群組 29"/>
          <p:cNvGrpSpPr/>
          <p:nvPr/>
        </p:nvGrpSpPr>
        <p:grpSpPr>
          <a:xfrm>
            <a:off x="5514959" y="4408547"/>
            <a:ext cx="3629041" cy="313313"/>
            <a:chOff x="5715892" y="4373880"/>
            <a:chExt cx="3629041" cy="313313"/>
          </a:xfrm>
        </p:grpSpPr>
        <p:sp>
          <p:nvSpPr>
            <p:cNvPr id="17" name="文字方塊 16"/>
            <p:cNvSpPr txBox="1"/>
            <p:nvPr/>
          </p:nvSpPr>
          <p:spPr>
            <a:xfrm>
              <a:off x="5715892" y="4373880"/>
              <a:ext cx="1212191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Explainable AI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18509" y="4373880"/>
              <a:ext cx="77296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Security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881904" y="4379416"/>
              <a:ext cx="146302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Policy, Ethics, etc.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89342" y="1521381"/>
            <a:ext cx="1751442" cy="753190"/>
            <a:chOff x="89342" y="1521381"/>
            <a:chExt cx="1751442" cy="753190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2" y="1521381"/>
              <a:ext cx="789056" cy="75319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41" y="1521381"/>
              <a:ext cx="789343" cy="753190"/>
            </a:xfrm>
            <a:prstGeom prst="rect">
              <a:avLst/>
            </a:prstGeom>
          </p:spPr>
        </p:pic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640" y="1566804"/>
            <a:ext cx="1375354" cy="179189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013827" y="1551981"/>
            <a:ext cx="2266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Knowledge Base</a:t>
            </a:r>
          </a:p>
          <a:p>
            <a:r>
              <a:rPr lang="en-US" altLang="zh-TW" sz="1400" dirty="0"/>
              <a:t>Supervised vs. Unsupervised</a:t>
            </a:r>
          </a:p>
          <a:p>
            <a:r>
              <a:rPr lang="en-US" altLang="zh-TW" sz="1400" dirty="0"/>
              <a:t>Reinforcement Learning</a:t>
            </a:r>
            <a:endParaRPr lang="zh-TW" altLang="en-US" sz="1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809901" y="839749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 invalidUrl="https://www.ll.mit.edu/sites/default/files/publication/doc/2019-09/Artificial Intelligence Short History, Present Developments, and Future Outlook - Final Report - Martinez.pdf"/>
              </a:rPr>
              <a:t>Lincoln Laboratory, MIT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302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/>
              <a:t>Five Tribes of Machine Learning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0966" y="1369219"/>
            <a:ext cx="4994384" cy="3263504"/>
          </a:xfrm>
        </p:spPr>
        <p:txBody>
          <a:bodyPr/>
          <a:lstStyle/>
          <a:p>
            <a:r>
              <a:rPr kumimoji="1" lang="en-US" altLang="zh-TW" dirty="0"/>
              <a:t>By Pedro </a:t>
            </a:r>
            <a:r>
              <a:rPr kumimoji="1" lang="en-US" altLang="zh-TW" dirty="0" err="1"/>
              <a:t>Domings</a:t>
            </a:r>
            <a:r>
              <a:rPr kumimoji="1" lang="en-US" altLang="zh-TW" dirty="0"/>
              <a:t> (Washington U.)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2415865" cy="3619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0" y="1820466"/>
            <a:ext cx="1689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E9A1C6A0-6F22-4B2D-90FE-2CE30FB029D3}"/>
              </a:ext>
            </a:extLst>
          </p:cNvPr>
          <p:cNvSpPr/>
          <p:nvPr/>
        </p:nvSpPr>
        <p:spPr>
          <a:xfrm>
            <a:off x="3639" y="-17656"/>
            <a:ext cx="5170715" cy="5143500"/>
          </a:xfrm>
          <a:prstGeom prst="rtTriangle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77FEA777-5FAF-4EA0-92C0-C6FE186CCF1E}"/>
              </a:ext>
            </a:extLst>
          </p:cNvPr>
          <p:cNvSpPr txBox="1"/>
          <p:nvPr/>
        </p:nvSpPr>
        <p:spPr>
          <a:xfrm>
            <a:off x="308136" y="3793892"/>
            <a:ext cx="34725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b="1" dirty="0">
                <a:solidFill>
                  <a:schemeClr val="bg1"/>
                </a:solidFill>
              </a:rPr>
              <a:t>LINK</a:t>
            </a:r>
            <a:endParaRPr lang="zh-CN" altLang="en-US" sz="4050" b="1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A053287-3D37-45A8-9E5A-2C1D0B6E033D}"/>
              </a:ext>
            </a:extLst>
          </p:cNvPr>
          <p:cNvSpPr/>
          <p:nvPr/>
        </p:nvSpPr>
        <p:spPr>
          <a:xfrm>
            <a:off x="3127784" y="2142273"/>
            <a:ext cx="5689580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What is AI? Techniques or Goals</a:t>
            </a:r>
            <a:endParaRPr lang="en-US" altLang="zh-CN" sz="2700" spc="15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形 38">
            <a:extLst>
              <a:ext uri="{FF2B5EF4-FFF2-40B4-BE49-F238E27FC236}">
                <a16:creationId xmlns:a16="http://schemas.microsoft.com/office/drawing/2014/main" id="{8B8710F9-E9E0-4D00-9AA2-DFB31E6E4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442"/>
          <a:stretch/>
        </p:blipFill>
        <p:spPr>
          <a:xfrm>
            <a:off x="308136" y="2866711"/>
            <a:ext cx="2941729" cy="816691"/>
          </a:xfrm>
          <a:prstGeom prst="rect">
            <a:avLst/>
          </a:prstGeom>
        </p:spPr>
      </p:pic>
      <p:pic>
        <p:nvPicPr>
          <p:cNvPr id="2" name="圖形 1">
            <a:extLst>
              <a:ext uri="{FF2B5EF4-FFF2-40B4-BE49-F238E27FC236}">
                <a16:creationId xmlns:a16="http://schemas.microsoft.com/office/drawing/2014/main" id="{52C14E0E-D9A3-4C12-8D8B-891B2203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136" y="470491"/>
            <a:ext cx="1784657" cy="4056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DF331D-8C23-4349-B604-3B82B440184F}"/>
              </a:ext>
            </a:extLst>
          </p:cNvPr>
          <p:cNvSpPr/>
          <p:nvPr/>
        </p:nvSpPr>
        <p:spPr>
          <a:xfrm>
            <a:off x="7870826" y="2212459"/>
            <a:ext cx="198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0394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885E543-A0C9-4119-AB9F-8AFBED02E73A}"/>
              </a:ext>
            </a:extLst>
          </p:cNvPr>
          <p:cNvSpPr/>
          <p:nvPr/>
        </p:nvSpPr>
        <p:spPr>
          <a:xfrm>
            <a:off x="0" y="19308"/>
            <a:ext cx="2306782" cy="5086301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C7A7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34DB45E-6B2A-4320-9734-A0F8448A7C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t="25710" r="19377" b="8570"/>
          <a:stretch/>
        </p:blipFill>
        <p:spPr>
          <a:xfrm>
            <a:off x="0" y="0"/>
            <a:ext cx="2306782" cy="159710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487168" y="273844"/>
            <a:ext cx="6028182" cy="994172"/>
          </a:xfrm>
        </p:spPr>
        <p:txBody>
          <a:bodyPr/>
          <a:lstStyle/>
          <a:p>
            <a:r>
              <a:rPr kumimoji="1" lang="en-US" altLang="zh-TW" dirty="0"/>
              <a:t>DARPA Perspective of AI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487168" y="1369219"/>
            <a:ext cx="6028182" cy="32635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Three waves of AI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Hand crafted knowledge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Statistical learning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Contextual Adaptation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" y="0"/>
            <a:ext cx="9124584" cy="51435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579474" y="120091"/>
            <a:ext cx="174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By DARPA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09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62" y="2035910"/>
            <a:ext cx="53149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s://p.kingborn.org/dae6b608eff146288e0fc5ff2bc90c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68" y="2639557"/>
            <a:ext cx="2678906" cy="12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p.kingborn.org/8767c7819e8f489585ba291c1fadeca7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77" y="2715313"/>
            <a:ext cx="2099171" cy="20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Second wave of AI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28650" y="1180033"/>
            <a:ext cx="7886700" cy="3263504"/>
          </a:xfrm>
        </p:spPr>
        <p:txBody>
          <a:bodyPr/>
          <a:lstStyle/>
          <a:p>
            <a:r>
              <a:rPr lang="en-US" altLang="zh-TW"/>
              <a:t>Engineers create </a:t>
            </a:r>
            <a:r>
              <a:rPr lang="en-US" altLang="zh-TW" dirty="0"/>
              <a:t>statistical models for specific problem domains</a:t>
            </a:r>
          </a:p>
          <a:p>
            <a:r>
              <a:rPr lang="en-US" altLang="zh-TW" dirty="0"/>
              <a:t>Train them on big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32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Challenges of the 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Wave AI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Too many examples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3441"/>
            <a:ext cx="2168321" cy="21550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43" y="2121573"/>
            <a:ext cx="5289080" cy="17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4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IhQzVrgvmUzAqDfJCg6JhtiGObE8e-51L6LrnaKpwtNC4VA9yA2jN3evpLxuau7fXwtvA46_ZzLT4ABvfsKTAWmoP2sDiAQIAfa46Y4AKh-c4tkV2zrrcWMPG3RobMkG6mQFce52S8Hd8Svle4Poh9N71kYR0JNEQ67-TqW02y0BfskO--HsY-jdncE=s2048">
            <a:extLst>
              <a:ext uri="{FF2B5EF4-FFF2-40B4-BE49-F238E27FC236}">
                <a16:creationId xmlns:a16="http://schemas.microsoft.com/office/drawing/2014/main" id="{B607B21F-397A-4C11-89C9-051202D4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337783"/>
            <a:ext cx="8372475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6.googleusercontent.com/ulEdHW5XCh9cCYhBuELVa-rqT_p6IqMP06oJkMuaS1VGpee8bi1Z0rsqVK5JXIqr7YROk4ksLTZgdL0zjDp_3JPRPXUJ6a-71Hr10hoKCpqkXEg24cy8aS5i0pjTl9--FskLt42ZD7juUxstd3jbuF7lpnUbJ_1L-bc_yImNLPPnybSh6ZWC83-kPAo=s2048">
            <a:extLst>
              <a:ext uri="{FF2B5EF4-FFF2-40B4-BE49-F238E27FC236}">
                <a16:creationId xmlns:a16="http://schemas.microsoft.com/office/drawing/2014/main" id="{4FE82330-2F63-4AFE-B1EA-3A08F873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1" y="2116836"/>
            <a:ext cx="29622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25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I need to learn ML?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8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704538" y="141480"/>
            <a:ext cx="6478968" cy="857250"/>
          </a:xfrm>
        </p:spPr>
        <p:txBody>
          <a:bodyPr>
            <a:noAutofit/>
          </a:bodyPr>
          <a:lstStyle/>
          <a:p>
            <a:r>
              <a:rPr lang="en-US" altLang="zh-TW" sz="3600" dirty="0"/>
              <a:t>What do I need to learn AI or ML?</a:t>
            </a:r>
            <a:endParaRPr lang="zh-TW" altLang="en-US" sz="36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4294967295"/>
          </p:nvPr>
        </p:nvSpPr>
        <p:spPr>
          <a:xfrm>
            <a:off x="1011306" y="1173550"/>
            <a:ext cx="7218294" cy="307043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Programming </a:t>
            </a:r>
          </a:p>
          <a:p>
            <a:r>
              <a:rPr lang="en-US" altLang="zh-TW" sz="2800" dirty="0"/>
              <a:t>Linear Algebra (Data matrix)</a:t>
            </a:r>
          </a:p>
          <a:p>
            <a:r>
              <a:rPr lang="en-US" altLang="zh-TW" sz="2800" dirty="0"/>
              <a:t>Probability/Likelihood</a:t>
            </a:r>
          </a:p>
          <a:p>
            <a:r>
              <a:rPr lang="en-US" altLang="zh-TW" sz="2800" dirty="0"/>
              <a:t>Calculus for Gradient Descent</a:t>
            </a:r>
          </a:p>
          <a:p>
            <a:r>
              <a:rPr lang="en-US" altLang="zh-TW" sz="2800" dirty="0"/>
              <a:t>Algorithm</a:t>
            </a:r>
          </a:p>
          <a:p>
            <a:pPr marL="342900" lvl="1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959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2252-CF30-459E-B96D-6F02C9944002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56</a:t>
            </a:fld>
            <a:endParaRPr kumimoji="0"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courses NCU provides?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8650" y="1402517"/>
            <a:ext cx="4238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Artificial Intelligence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Data Mining / Data Science</a:t>
            </a:r>
            <a:endParaRPr lang="zh-TW" alt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Machine Learning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Optimization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Bayesian Learning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Deep Learning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527965" y="1402517"/>
            <a:ext cx="4316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Natural Language Processing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Web IE &amp;</a:t>
            </a:r>
            <a:r>
              <a:rPr lang="zh-TW" altLang="en-US" sz="2400" dirty="0"/>
              <a:t> </a:t>
            </a:r>
            <a:r>
              <a:rPr lang="en-US" altLang="zh-TW" sz="2400" dirty="0"/>
              <a:t>IR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Computer Vision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Image Processing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400" dirty="0"/>
              <a:t>Automatic Speech Recognition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66779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C7778-599B-459D-B65A-E76750B9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Course Topics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48A96C-1D28-45E3-80EF-9DFDD62A2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697"/>
            <a:ext cx="7886700" cy="36318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4000"/>
              </a:lnSpc>
            </a:pPr>
            <a:r>
              <a:rPr lang="en-US" altLang="zh-TW" sz="2400" b="1" dirty="0">
                <a:solidFill>
                  <a:srgbClr val="FF0000"/>
                </a:solidFill>
              </a:rPr>
              <a:t>Machine Learning  (Week 2-4)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TW" sz="2400" dirty="0"/>
              <a:t>	Supervised Learning: Regression, Classification, </a:t>
            </a:r>
            <a:r>
              <a:rPr lang="en-US" altLang="zh-TW" sz="2400" dirty="0">
                <a:solidFill>
                  <a:srgbClr val="0070C0"/>
                </a:solidFill>
              </a:rPr>
              <a:t>Bayes networks 	</a:t>
            </a:r>
            <a:r>
              <a:rPr lang="en-US" altLang="zh-TW" sz="2400" dirty="0"/>
              <a:t>Unsupervised Learning: clustering, dimension reduction</a:t>
            </a:r>
            <a:r>
              <a:rPr lang="en-US" altLang="zh-TW" sz="2400" dirty="0">
                <a:solidFill>
                  <a:srgbClr val="0070C0"/>
                </a:solidFill>
              </a:rPr>
              <a:t>, EM algorithm</a:t>
            </a:r>
          </a:p>
          <a:p>
            <a:pPr>
              <a:lnSpc>
                <a:spcPct val="114000"/>
              </a:lnSpc>
            </a:pPr>
            <a:r>
              <a:rPr lang="en-US" altLang="zh-TW" sz="2400" b="1" dirty="0">
                <a:solidFill>
                  <a:srgbClr val="FF0000"/>
                </a:solidFill>
              </a:rPr>
              <a:t>Learning from Rewards (Probabilistic Reasoning over time ) (Week 5-7)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TW" sz="2400" dirty="0"/>
              <a:t>	Hidden Markov Model, </a:t>
            </a:r>
            <a:r>
              <a:rPr lang="en-US" altLang="zh-TW" sz="2400" dirty="0">
                <a:solidFill>
                  <a:srgbClr val="0070C0"/>
                </a:solidFill>
              </a:rPr>
              <a:t>Kalman Filters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TW" sz="2400" dirty="0"/>
              <a:t>	Markov Decision Process, Bandit problems, Reinforcement learning</a:t>
            </a:r>
            <a:br>
              <a:rPr lang="en-US" altLang="zh-TW" sz="2400" dirty="0"/>
            </a:br>
            <a:r>
              <a:rPr lang="en-US" altLang="zh-TW" sz="2400" b="1" dirty="0">
                <a:solidFill>
                  <a:srgbClr val="FF0000"/>
                </a:solidFill>
              </a:rPr>
              <a:t>Problem Solving  (Week 9 – 10) </a:t>
            </a:r>
            <a:br>
              <a:rPr lang="en-US" altLang="zh-TW" sz="2400" b="1" dirty="0">
                <a:solidFill>
                  <a:srgbClr val="FF0000"/>
                </a:solidFill>
              </a:rPr>
            </a:br>
            <a:r>
              <a:rPr lang="en-US" altLang="zh-TW" sz="2400" dirty="0"/>
              <a:t>	A* Search, Adversarial Search</a:t>
            </a:r>
            <a:br>
              <a:rPr lang="en-US" altLang="zh-TW" sz="2400" dirty="0"/>
            </a:br>
            <a:r>
              <a:rPr lang="en-US" altLang="zh-TW" sz="2400" b="1" dirty="0">
                <a:solidFill>
                  <a:srgbClr val="FF0000"/>
                </a:solidFill>
              </a:rPr>
              <a:t>CSP, Bayesian Networks (Week 11 – 12)</a:t>
            </a:r>
            <a:br>
              <a:rPr lang="en-US" altLang="zh-TW" sz="2400" b="1" dirty="0">
                <a:solidFill>
                  <a:srgbClr val="FF0000"/>
                </a:solidFill>
              </a:rPr>
            </a:br>
            <a:r>
              <a:rPr lang="en-US" altLang="zh-TW" sz="2400" dirty="0"/>
              <a:t>	Constraint Satisfaction Problem, Bayesian Networks </a:t>
            </a:r>
            <a:r>
              <a:rPr lang="en-US" altLang="zh-TW" sz="2400" dirty="0">
                <a:solidFill>
                  <a:srgbClr val="0070C0"/>
                </a:solidFill>
              </a:rPr>
              <a:t>(Gibbs sampling)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291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D7E0A-7768-47DC-BD6A-36AE11C3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F3B472-26DE-477F-9EEE-37CEF2E0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66574" cy="32635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Assignment: 45%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Regression (Stock prediction): 15%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RL (Investment): 15%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CSP or Knowledge Entailment: 15%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Term Project (Team work): 30%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Presentation (Idea + Survey)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Report (Method + Experiment)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Exam: 25%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24AA24D-2F04-4055-9475-91ADF5B93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77850"/>
              </p:ext>
            </p:extLst>
          </p:nvPr>
        </p:nvGraphicFramePr>
        <p:xfrm>
          <a:off x="4572000" y="874169"/>
          <a:ext cx="4448775" cy="3903574"/>
        </p:xfrm>
        <a:graphic>
          <a:graphicData uri="http://schemas.openxmlformats.org/drawingml/2006/table">
            <a:tbl>
              <a:tblPr/>
              <a:tblGrid>
                <a:gridCol w="525842">
                  <a:extLst>
                    <a:ext uri="{9D8B030D-6E8A-4147-A177-3AD203B41FA5}">
                      <a16:colId xmlns:a16="http://schemas.microsoft.com/office/drawing/2014/main" val="3272812944"/>
                    </a:ext>
                  </a:extLst>
                </a:gridCol>
                <a:gridCol w="984641">
                  <a:extLst>
                    <a:ext uri="{9D8B030D-6E8A-4147-A177-3AD203B41FA5}">
                      <a16:colId xmlns:a16="http://schemas.microsoft.com/office/drawing/2014/main" val="2711611139"/>
                    </a:ext>
                  </a:extLst>
                </a:gridCol>
                <a:gridCol w="2938292">
                  <a:extLst>
                    <a:ext uri="{9D8B030D-6E8A-4147-A177-3AD203B41FA5}">
                      <a16:colId xmlns:a16="http://schemas.microsoft.com/office/drawing/2014/main" val="4169559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Week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</a:rPr>
                        <a:t>Topic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127238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2022/09/15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Introduction to AI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231843"/>
                  </a:ext>
                </a:extLst>
              </a:tr>
              <a:tr h="225644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2022/09/22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Machine Learning Basics: Regression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63935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2022/09/29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Classification: SVM, SVR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903887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0070C0"/>
                          </a:solidFill>
                          <a:effectLst/>
                        </a:rPr>
                        <a:t>2022/10/06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Clustering, Dimension Reduction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63106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2022/10/13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HMM, MDP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93252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2022/10/20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effectLst/>
                        </a:rPr>
                        <a:t>Q-Learning, Policy Gradient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645719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0070C0"/>
                          </a:solidFill>
                          <a:effectLst/>
                        </a:rPr>
                        <a:t>2022/10/27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A3C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880094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2022/11/03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Search Algorithm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13366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2022/11/10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CSP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664038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0070C0"/>
                          </a:solidFill>
                          <a:effectLst/>
                        </a:rPr>
                        <a:t>2022/11/17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</a:rPr>
                        <a:t>Game Day</a:t>
                      </a:r>
                      <a:endParaRPr lang="zh-TW" alt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58634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2022/11/24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Bayesian Network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59681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2022/12/01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</a:rPr>
                        <a:t>Exam</a:t>
                      </a:r>
                      <a:endParaRPr lang="zh-TW" alt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05584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2022/12/08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solidFill>
                            <a:srgbClr val="0070C0"/>
                          </a:solidFill>
                          <a:effectLst/>
                        </a:rPr>
                        <a:t>Deep Learning, Kalman Filter, EM Algorithm, Gibbs Sampling</a:t>
                      </a:r>
                    </a:p>
                    <a:p>
                      <a:pPr rtl="0" fontAlgn="b"/>
                      <a:r>
                        <a:rPr lang="en-US" altLang="zh-TW" sz="1400" dirty="0">
                          <a:solidFill>
                            <a:srgbClr val="0070C0"/>
                          </a:solidFill>
                          <a:effectLst/>
                        </a:rPr>
                        <a:t>(Optional)</a:t>
                      </a:r>
                    </a:p>
                    <a:p>
                      <a:pPr rtl="0" fontAlgn="b"/>
                      <a:endParaRPr lang="zh-TW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835819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96559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2022/12/22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059712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2022/12/29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58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927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C7EA9-8C6A-4323-94EF-FC7FA16D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Course Schedule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EECBE7D8-0BC9-4EE6-A65F-778A4CD58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575237"/>
              </p:ext>
            </p:extLst>
          </p:nvPr>
        </p:nvGraphicFramePr>
        <p:xfrm>
          <a:off x="774289" y="1035617"/>
          <a:ext cx="7886700" cy="3903574"/>
        </p:xfrm>
        <a:graphic>
          <a:graphicData uri="http://schemas.openxmlformats.org/drawingml/2006/table">
            <a:tbl>
              <a:tblPr/>
              <a:tblGrid>
                <a:gridCol w="572295">
                  <a:extLst>
                    <a:ext uri="{9D8B030D-6E8A-4147-A177-3AD203B41FA5}">
                      <a16:colId xmlns:a16="http://schemas.microsoft.com/office/drawing/2014/main" val="1437110035"/>
                    </a:ext>
                  </a:extLst>
                </a:gridCol>
                <a:gridCol w="1042676">
                  <a:extLst>
                    <a:ext uri="{9D8B030D-6E8A-4147-A177-3AD203B41FA5}">
                      <a16:colId xmlns:a16="http://schemas.microsoft.com/office/drawing/2014/main" val="465305167"/>
                    </a:ext>
                  </a:extLst>
                </a:gridCol>
                <a:gridCol w="2839042">
                  <a:extLst>
                    <a:ext uri="{9D8B030D-6E8A-4147-A177-3AD203B41FA5}">
                      <a16:colId xmlns:a16="http://schemas.microsoft.com/office/drawing/2014/main" val="1933881125"/>
                    </a:ext>
                  </a:extLst>
                </a:gridCol>
                <a:gridCol w="3432687">
                  <a:extLst>
                    <a:ext uri="{9D8B030D-6E8A-4147-A177-3AD203B41FA5}">
                      <a16:colId xmlns:a16="http://schemas.microsoft.com/office/drawing/2014/main" val="1167438802"/>
                    </a:ext>
                  </a:extLst>
                </a:gridCol>
              </a:tblGrid>
              <a:tr h="191901"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Week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Topic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</a:rPr>
                        <a:t>Remarks</a:t>
                      </a:r>
                    </a:p>
                  </a:txBody>
                  <a:tcPr marL="12197" marR="12197" marT="8131" marB="813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743726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2022/09/15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Introduction to AI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IR Cup Introduction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419681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2022/09/22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Machine Learning Basics: Regression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Assignment 1 out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90890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2022/09/29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Classification: SVM, SVR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Team up 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208635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2022/10/06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Clustering, Dimension Reduction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Assignment 1 Due: Stock price prediction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944087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2022/10/13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HMM, MDP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Assignment 2 out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755883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2022/10/20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Q-Learning, Policy Gradient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4A86E8"/>
                          </a:solidFill>
                          <a:effectLst/>
                        </a:rPr>
                        <a:t>Project proposal scheduling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008552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2022/10/27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A3C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Assignment 2 Due: Stock Investment 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066926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2022/11/03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Search Algorithm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Assignment 3 out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71502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2022/11/10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CSP or Knowledge Representation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59752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solidFill>
                            <a:srgbClr val="FF0000"/>
                          </a:solidFill>
                          <a:effectLst/>
                        </a:rPr>
                        <a:t>2022/11/17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Game Day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Assignment 3 Due: CSP or Search Algorithm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26264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2022/11/24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effectLst/>
                          <a:latin typeface="Calibri" panose="020F0502020204030204" pitchFamily="34" charset="0"/>
                        </a:rPr>
                        <a:t>Bayesian Network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i="0" dirty="0">
                          <a:solidFill>
                            <a:srgbClr val="9900FF"/>
                          </a:solidFill>
                          <a:effectLst/>
                          <a:latin typeface="Arial" panose="020B0604020202020204" pitchFamily="34" charset="0"/>
                        </a:rPr>
                        <a:t>Progress/</a:t>
                      </a:r>
                      <a:r>
                        <a:rPr lang="en-US" sz="1400" i="0" dirty="0">
                          <a:solidFill>
                            <a:srgbClr val="00FF00"/>
                          </a:solidFill>
                          <a:effectLst/>
                          <a:latin typeface="Arial" panose="020B0604020202020204" pitchFamily="34" charset="0"/>
                        </a:rPr>
                        <a:t>Final</a:t>
                      </a:r>
                      <a:r>
                        <a:rPr lang="en-US" sz="1400" i="0" dirty="0">
                          <a:solidFill>
                            <a:srgbClr val="9900FF"/>
                          </a:solidFill>
                          <a:effectLst/>
                          <a:latin typeface="Arial" panose="020B0604020202020204" pitchFamily="34" charset="0"/>
                        </a:rPr>
                        <a:t> report scheduling</a:t>
                      </a:r>
                      <a:endParaRPr lang="en-US" sz="1400" dirty="0">
                        <a:solidFill>
                          <a:srgbClr val="9900FF"/>
                        </a:solidFill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759775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2022/12/01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Exam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9069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13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2022/12/08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Deep Learning, Kalman Filter, EM Algorithm, Gibbs Sampling</a:t>
                      </a:r>
                      <a:br>
                        <a:rPr lang="en-US" sz="14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(Optional)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88648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103109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15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2022/12/22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61778"/>
                  </a:ext>
                </a:extLst>
              </a:tr>
              <a:tr h="19190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>
                          <a:effectLst/>
                        </a:rPr>
                        <a:t>16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sz="1400" dirty="0">
                          <a:effectLst/>
                        </a:rPr>
                        <a:t>2022/12/29</a:t>
                      </a: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12197" marR="12197" marT="8131" marB="813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6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8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as Goals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Perceiving (</a:t>
            </a:r>
            <a:r>
              <a:rPr lang="zh-TW" altLang="en-US" dirty="0"/>
              <a:t>感知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視覺</a:t>
            </a:r>
            <a:r>
              <a:rPr lang="en-US" altLang="zh-TW" dirty="0"/>
              <a:t>, </a:t>
            </a:r>
            <a:r>
              <a:rPr lang="zh-TW" altLang="en-US" dirty="0"/>
              <a:t>聽覺</a:t>
            </a:r>
            <a:endParaRPr lang="en-US" altLang="zh-TW" dirty="0"/>
          </a:p>
          <a:p>
            <a:r>
              <a:rPr lang="en-US" altLang="zh-TW" dirty="0"/>
              <a:t>Reasoning (</a:t>
            </a:r>
            <a:r>
              <a:rPr lang="zh-TW" altLang="en-US" dirty="0"/>
              <a:t>推理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Action (</a:t>
            </a:r>
            <a:r>
              <a:rPr lang="zh-TW" altLang="en-US" dirty="0"/>
              <a:t>行動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Communication (</a:t>
            </a:r>
            <a:r>
              <a:rPr lang="zh-TW" altLang="en-US" dirty="0"/>
              <a:t>語言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學習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Abstracting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抽象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Agents (Decision Making)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43" y="1250372"/>
            <a:ext cx="2505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81" y="2806930"/>
            <a:ext cx="2474204" cy="172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 descr="「機器人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79" y="2806930"/>
            <a:ext cx="2521223" cy="173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617" y="1344284"/>
            <a:ext cx="2503532" cy="13919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21B929-CD7D-42DD-8936-84331A2123F3}"/>
              </a:ext>
            </a:extLst>
          </p:cNvPr>
          <p:cNvSpPr/>
          <p:nvPr/>
        </p:nvSpPr>
        <p:spPr>
          <a:xfrm>
            <a:off x="786867" y="2585002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hlinkClick r:id="rId6"/>
              </a:rPr>
              <a:t>Boston Dynamics since 2012</a:t>
            </a:r>
            <a:endParaRPr kumimoji="1"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CE9961-D5DB-4512-AC17-7F1351B02BEE}"/>
              </a:ext>
            </a:extLst>
          </p:cNvPr>
          <p:cNvSpPr/>
          <p:nvPr/>
        </p:nvSpPr>
        <p:spPr>
          <a:xfrm>
            <a:off x="786867" y="3252062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hlinkClick r:id="rId7"/>
              </a:rPr>
              <a:t>Google chatbot Meena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680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D674D-D696-4498-B11A-F098FFC5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Project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4833DE-5E1D-40B6-B45E-E538879CA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Goal: choose any task you care about and apply techniques from class </a:t>
            </a:r>
          </a:p>
          <a:p>
            <a:r>
              <a:rPr lang="en-US" altLang="zh-TW" dirty="0"/>
              <a:t>Work in groups of up to 4; </a:t>
            </a:r>
          </a:p>
          <a:p>
            <a:r>
              <a:rPr lang="en-US" altLang="zh-TW" dirty="0"/>
              <a:t>Find a group early (your responsibility), grading agnostic to group size! </a:t>
            </a:r>
          </a:p>
          <a:p>
            <a:r>
              <a:rPr lang="en-US" altLang="zh-TW" dirty="0"/>
              <a:t>Milestones: proposal, progress report, poster, final report </a:t>
            </a:r>
          </a:p>
          <a:p>
            <a:r>
              <a:rPr lang="en-US" altLang="zh-TW" dirty="0"/>
              <a:t>Task is completely open, but must follow well-defined steps: task definition, implement baselines/oracles, evaluate on dataset, literature review, error analysis (read website)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37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723AC-83A9-4E96-BAA2-60131F6C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ADF69B-8DAC-415D-962E-A5B9CFA1F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Gradescope</a:t>
            </a:r>
            <a:r>
              <a:rPr lang="en-US" altLang="zh-TW" dirty="0"/>
              <a:t>: submit all assignments there </a:t>
            </a:r>
          </a:p>
          <a:p>
            <a:r>
              <a:rPr lang="en-US" altLang="zh-TW" dirty="0"/>
              <a:t>Late days: 7 total late days, max two per assignment (not for final project report, poster) </a:t>
            </a:r>
          </a:p>
          <a:p>
            <a:r>
              <a:rPr lang="en-US" altLang="zh-TW" dirty="0"/>
              <a:t>Ask questions on </a:t>
            </a:r>
            <a:r>
              <a:rPr lang="en-US" altLang="zh-TW" dirty="0" err="1"/>
              <a:t>eeclass</a:t>
            </a:r>
            <a:r>
              <a:rPr lang="en-US" altLang="zh-TW" dirty="0"/>
              <a:t>, do not email us directly </a:t>
            </a:r>
          </a:p>
          <a:p>
            <a:r>
              <a:rPr lang="en-US" altLang="zh-TW" dirty="0" err="1"/>
              <a:t>EEclass</a:t>
            </a:r>
            <a:r>
              <a:rPr lang="en-US" altLang="zh-TW" dirty="0"/>
              <a:t>: extra credit for students who help answer questions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970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1" y="2343150"/>
            <a:ext cx="5314950" cy="10858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TW" dirty="0">
                <a:solidFill>
                  <a:prstClr val="white"/>
                </a:solidFill>
              </a:rPr>
              <a:t>Questions &amp; Answers</a:t>
            </a:r>
            <a:endParaRPr lang="zh-TW" altLang="en-US" sz="495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10C-C0BE-4825-BB48-1BD818926231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62</a:t>
            </a:fld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198259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3E006A-FAAB-4EE4-A8A2-EE09329C366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15A225-DC4B-41AC-9B8D-8BF56798036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530C5E-AC63-4A1C-A89A-0E6F2B786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>
                <a:solidFill>
                  <a:srgbClr val="5B5B5B"/>
                </a:solidFill>
              </a:rPr>
              <a:t>Audience Q&amp;A Session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69A739-D4AD-4C91-AC58-50E0E02861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audience questions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74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BF7241-61E6-466A-A2A6-5165305685E7}"/>
              </a:ext>
            </a:extLst>
          </p:cNvPr>
          <p:cNvSpPr/>
          <p:nvPr/>
        </p:nvSpPr>
        <p:spPr>
          <a:xfrm>
            <a:off x="0" y="19308"/>
            <a:ext cx="2306782" cy="5086301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C7A7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A05CACF-1E5A-46D5-B3A5-4A84AA3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t="25710" r="19377" b="8570"/>
          <a:stretch/>
        </p:blipFill>
        <p:spPr>
          <a:xfrm>
            <a:off x="0" y="0"/>
            <a:ext cx="2306782" cy="1597103"/>
          </a:xfrm>
          <a:prstGeom prst="rect">
            <a:avLst/>
          </a:prstGeom>
        </p:spPr>
      </p:pic>
      <p:sp>
        <p:nvSpPr>
          <p:cNvPr id="25" name="標題 8"/>
          <p:cNvSpPr>
            <a:spLocks noGrp="1"/>
          </p:cNvSpPr>
          <p:nvPr>
            <p:ph type="title"/>
          </p:nvPr>
        </p:nvSpPr>
        <p:spPr>
          <a:xfrm>
            <a:off x="2590800" y="126753"/>
            <a:ext cx="7068015" cy="8382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rgbClr val="7030A0"/>
              </a:buClr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 as Techniques?</a:t>
            </a:r>
          </a:p>
        </p:txBody>
      </p:sp>
      <p:sp>
        <p:nvSpPr>
          <p:cNvPr id="27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5411F60-ACCC-48BC-9FFC-FB91043EFC72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2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7</a:t>
            </a:fld>
            <a:endParaRPr kumimoji="0" lang="zh-TW" altLang="en-US"/>
          </a:p>
        </p:txBody>
      </p:sp>
      <p:sp>
        <p:nvSpPr>
          <p:cNvPr id="37" name="TextBox 10"/>
          <p:cNvSpPr txBox="1"/>
          <p:nvPr/>
        </p:nvSpPr>
        <p:spPr>
          <a:xfrm>
            <a:off x="2538502" y="1227189"/>
            <a:ext cx="6406489" cy="3828858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>
              <a:lnSpc>
                <a:spcPct val="114000"/>
              </a:lnSpc>
            </a:pPr>
            <a:r>
              <a:rPr lang="en-US" altLang="zh-TW" sz="2000" b="1" dirty="0"/>
              <a:t>Part I Artificial Intelligence</a:t>
            </a:r>
            <a:r>
              <a:rPr lang="en-US" altLang="zh-TW" sz="2000" dirty="0"/>
              <a:t> </a:t>
            </a:r>
            <a:br>
              <a:rPr lang="en-US" altLang="zh-TW" sz="2000" dirty="0"/>
            </a:br>
            <a:r>
              <a:rPr lang="en-US" altLang="zh-TW" sz="2000" dirty="0"/>
              <a:t>	Agents</a:t>
            </a:r>
            <a:br>
              <a:rPr lang="en-US" altLang="zh-TW" sz="2000" dirty="0"/>
            </a:br>
            <a:r>
              <a:rPr lang="en-US" altLang="zh-TW" sz="2000" b="1" dirty="0"/>
              <a:t>Part II </a:t>
            </a:r>
            <a:r>
              <a:rPr lang="en-US" altLang="zh-TW" sz="2000" b="1" dirty="0">
                <a:solidFill>
                  <a:srgbClr val="FF0000"/>
                </a:solidFill>
              </a:rPr>
              <a:t>Problem Solving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br>
              <a:rPr lang="en-US" altLang="zh-TW" sz="2000" dirty="0"/>
            </a:br>
            <a:r>
              <a:rPr lang="en-US" altLang="zh-TW" sz="2000" dirty="0"/>
              <a:t>	A* Search, Adversarial Search, CSP </a:t>
            </a:r>
            <a:br>
              <a:rPr lang="en-US" altLang="zh-TW" sz="2000" dirty="0"/>
            </a:br>
            <a:r>
              <a:rPr lang="en-US" altLang="zh-TW" sz="2000" b="1" dirty="0"/>
              <a:t>Part III </a:t>
            </a:r>
            <a:r>
              <a:rPr lang="en-US" altLang="zh-TW" sz="2000" b="1" dirty="0">
                <a:solidFill>
                  <a:srgbClr val="FF0000"/>
                </a:solidFill>
              </a:rPr>
              <a:t>Knowledge and Reasoning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br>
              <a:rPr lang="en-US" altLang="zh-TW" sz="2000" dirty="0"/>
            </a:br>
            <a:r>
              <a:rPr lang="en-US" altLang="zh-TW" sz="2000" dirty="0"/>
              <a:t>	Logic, Knowledge Representation, Inference</a:t>
            </a:r>
            <a:br>
              <a:rPr lang="en-US" altLang="zh-TW" sz="2000" dirty="0"/>
            </a:br>
            <a:r>
              <a:rPr lang="en-US" altLang="zh-TW" sz="2000" b="1" dirty="0"/>
              <a:t>Part IV </a:t>
            </a:r>
            <a:r>
              <a:rPr lang="en-US" altLang="zh-TW" sz="2000" b="1" dirty="0">
                <a:solidFill>
                  <a:srgbClr val="FF0000"/>
                </a:solidFill>
              </a:rPr>
              <a:t>Uncertain Knowledge and Reasoning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TW" sz="2000" dirty="0"/>
              <a:t>	Prob. Reasoning, Bayes network, Prediction</a:t>
            </a:r>
            <a:br>
              <a:rPr lang="en-US" altLang="zh-TW" sz="2000" dirty="0"/>
            </a:br>
            <a:r>
              <a:rPr lang="en-US" altLang="zh-TW" sz="2000" b="1" dirty="0"/>
              <a:t>Part V </a:t>
            </a:r>
            <a:r>
              <a:rPr lang="en-US" altLang="zh-TW" sz="2000" b="1" dirty="0">
                <a:solidFill>
                  <a:srgbClr val="FF0000"/>
                </a:solidFill>
              </a:rPr>
              <a:t>Machine Learning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TW" sz="2000" dirty="0"/>
              <a:t>	Machine Learning,  Prob. Model, Deep Learning, Reinforcement Learning</a:t>
            </a:r>
            <a:br>
              <a:rPr lang="en-US" altLang="zh-TW" sz="2000" dirty="0"/>
            </a:br>
            <a:r>
              <a:rPr lang="en-US" altLang="zh-TW" sz="2000" b="1" dirty="0"/>
              <a:t>Part VII </a:t>
            </a:r>
            <a:r>
              <a:rPr lang="en-US" altLang="zh-TW" sz="2000" b="1" dirty="0">
                <a:solidFill>
                  <a:srgbClr val="FF0000"/>
                </a:solidFill>
              </a:rPr>
              <a:t>Communicating, Perceiving, and Acting</a:t>
            </a:r>
          </a:p>
          <a:p>
            <a:pPr>
              <a:lnSpc>
                <a:spcPct val="114000"/>
              </a:lnSpc>
            </a:pPr>
            <a:r>
              <a:rPr lang="en-US" altLang="zh-TW" sz="2000" b="1" dirty="0"/>
              <a:t>	</a:t>
            </a:r>
            <a:r>
              <a:rPr lang="en-US" altLang="zh-TW" sz="2000" dirty="0">
                <a:solidFill>
                  <a:srgbClr val="0070C0"/>
                </a:solidFill>
              </a:rPr>
              <a:t>Natural Language Processing</a:t>
            </a:r>
            <a:r>
              <a:rPr lang="en-US" altLang="zh-TW" sz="2000" dirty="0"/>
              <a:t> (NLP), </a:t>
            </a:r>
            <a:r>
              <a:rPr lang="en-US" altLang="zh-TW" sz="2000" dirty="0">
                <a:solidFill>
                  <a:srgbClr val="0070C0"/>
                </a:solidFill>
              </a:rPr>
              <a:t>Computer Vision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70C0"/>
                </a:solidFill>
              </a:rPr>
              <a:t>Robotics</a:t>
            </a:r>
          </a:p>
          <a:p>
            <a:pPr>
              <a:lnSpc>
                <a:spcPct val="114000"/>
              </a:lnSpc>
            </a:pPr>
            <a:endParaRPr lang="zh-TW" dirty="0">
              <a:solidFill>
                <a:srgbClr val="FF0000"/>
              </a:solidFill>
            </a:endParaRPr>
          </a:p>
        </p:txBody>
      </p:sp>
      <p:pic>
        <p:nvPicPr>
          <p:cNvPr id="38" name="Picture 2" descr="http://aima.eecs.berkeley.edu/cov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26" y="930396"/>
            <a:ext cx="1516766" cy="225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7634048" y="464097"/>
            <a:ext cx="1105122" cy="4081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b="1"/>
              <a:t>AI </a:t>
            </a:r>
            <a:r>
              <a:rPr lang="en-US" altLang="zh-TW" b="1" dirty="0"/>
              <a:t>Bible    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065A38-98B2-46C9-8A3E-FC95E00A7F19}"/>
              </a:ext>
            </a:extLst>
          </p:cNvPr>
          <p:cNvSpPr/>
          <p:nvPr/>
        </p:nvSpPr>
        <p:spPr>
          <a:xfrm>
            <a:off x="2538502" y="4213104"/>
            <a:ext cx="6406489" cy="6678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14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BF7241-61E6-466A-A2A6-5165305685E7}"/>
              </a:ext>
            </a:extLst>
          </p:cNvPr>
          <p:cNvSpPr/>
          <p:nvPr/>
        </p:nvSpPr>
        <p:spPr>
          <a:xfrm>
            <a:off x="0" y="19308"/>
            <a:ext cx="2306782" cy="5086301"/>
          </a:xfrm>
          <a:prstGeom prst="rect">
            <a:avLst/>
          </a:prstGeom>
          <a:solidFill>
            <a:srgbClr val="C7A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C7A7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A05CACF-1E5A-46D5-B3A5-4A84AA3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t="25710" r="19377" b="8570"/>
          <a:stretch/>
        </p:blipFill>
        <p:spPr>
          <a:xfrm>
            <a:off x="0" y="0"/>
            <a:ext cx="2306782" cy="1597103"/>
          </a:xfrm>
          <a:prstGeom prst="rect">
            <a:avLst/>
          </a:prstGeom>
        </p:spPr>
      </p:pic>
      <p:sp>
        <p:nvSpPr>
          <p:cNvPr id="25" name="標題 8"/>
          <p:cNvSpPr>
            <a:spLocks noGrp="1"/>
          </p:cNvSpPr>
          <p:nvPr>
            <p:ph type="title"/>
          </p:nvPr>
        </p:nvSpPr>
        <p:spPr>
          <a:xfrm>
            <a:off x="2590800" y="126753"/>
            <a:ext cx="7068015" cy="8382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rgbClr val="7030A0"/>
              </a:buClr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 Renaissance</a:t>
            </a:r>
          </a:p>
        </p:txBody>
      </p:sp>
      <p:sp>
        <p:nvSpPr>
          <p:cNvPr id="27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5411F60-ACCC-48BC-9FFC-FB91043EFC72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2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40D5ECE-8B49-45CD-BE81-EF81920D1969}" type="slidenum">
              <a:rPr lang="en-US" altLang="zh-TW" smtClean="0"/>
              <a:pPr/>
              <a:t>8</a:t>
            </a:fld>
            <a:endParaRPr kumimoji="0" lang="zh-TW" altLang="en-US"/>
          </a:p>
        </p:txBody>
      </p:sp>
      <p:sp>
        <p:nvSpPr>
          <p:cNvPr id="35" name="內容版面配置區 4"/>
          <p:cNvSpPr txBox="1">
            <a:spLocks/>
          </p:cNvSpPr>
          <p:nvPr/>
        </p:nvSpPr>
        <p:spPr>
          <a:xfrm>
            <a:off x="2468432" y="4754444"/>
            <a:ext cx="2706624" cy="351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000" b="1" dirty="0">
                <a:solidFill>
                  <a:srgbClr val="FF0000"/>
                </a:solidFill>
              </a:rPr>
              <a:t>The Economist, 2017</a:t>
            </a:r>
          </a:p>
          <a:p>
            <a:pPr marL="457200" lvl="1"/>
            <a:endParaRPr lang="en-US" altLang="zh-TW" sz="2000" b="1" dirty="0">
              <a:solidFill>
                <a:srgbClr val="FF0000"/>
              </a:solidFill>
            </a:endParaRPr>
          </a:p>
          <a:p>
            <a:endParaRPr lang="en-US" altLang="zh-TW" sz="2800" b="1" dirty="0">
              <a:solidFill>
                <a:srgbClr val="FF0000"/>
              </a:solidFill>
            </a:endParaRPr>
          </a:p>
          <a:p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36" name="內容版面配置區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42" y="603763"/>
            <a:ext cx="3090649" cy="3974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C6F84A-6A51-490C-8971-A311531A83E8}"/>
              </a:ext>
            </a:extLst>
          </p:cNvPr>
          <p:cNvSpPr/>
          <p:nvPr/>
        </p:nvSpPr>
        <p:spPr>
          <a:xfrm>
            <a:off x="6275380" y="4707806"/>
            <a:ext cx="2868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Intelligence 1997</a:t>
            </a:r>
          </a:p>
        </p:txBody>
      </p:sp>
      <p:pic>
        <p:nvPicPr>
          <p:cNvPr id="12" name="圖片 11">
            <a:hlinkClick r:id="rId5"/>
            <a:extLst>
              <a:ext uri="{FF2B5EF4-FFF2-40B4-BE49-F238E27FC236}">
                <a16:creationId xmlns:a16="http://schemas.microsoft.com/office/drawing/2014/main" id="{E8697649-B4A6-4D5C-A01B-C6DB19FAB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081" y="1063181"/>
            <a:ext cx="3265309" cy="3546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2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idx="1"/>
          </p:nvPr>
        </p:nvSpPr>
        <p:spPr>
          <a:xfrm>
            <a:off x="628650" y="392192"/>
            <a:ext cx="3868340" cy="617934"/>
          </a:xfrm>
          <a:solidFill>
            <a:srgbClr val="C7A75C"/>
          </a:solidFill>
        </p:spPr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628650" y="1010126"/>
            <a:ext cx="3868340" cy="2763441"/>
          </a:xfrm>
        </p:spPr>
        <p:txBody>
          <a:bodyPr>
            <a:normAutofit/>
          </a:bodyPr>
          <a:lstStyle/>
          <a:p>
            <a:r>
              <a:rPr lang="en-US" altLang="zh-TW" dirty="0"/>
              <a:t>8-queens</a:t>
            </a:r>
          </a:p>
          <a:p>
            <a:r>
              <a:rPr lang="en-US" altLang="zh-TW" dirty="0"/>
              <a:t>8-puzzle</a:t>
            </a:r>
          </a:p>
          <a:p>
            <a:r>
              <a:rPr lang="en-US" altLang="zh-TW" dirty="0"/>
              <a:t>Sudoku</a:t>
            </a:r>
          </a:p>
          <a:p>
            <a:r>
              <a:rPr lang="en-US" altLang="zh-TW" dirty="0"/>
              <a:t>Shortest path</a:t>
            </a:r>
          </a:p>
          <a:p>
            <a:r>
              <a:rPr lang="en-US" altLang="zh-TW" dirty="0"/>
              <a:t>Coloring</a:t>
            </a:r>
          </a:p>
          <a:p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3"/>
          </p:nvPr>
        </p:nvSpPr>
        <p:spPr>
          <a:xfrm>
            <a:off x="4627958" y="392192"/>
            <a:ext cx="3887391" cy="617934"/>
          </a:xfrm>
          <a:solidFill>
            <a:srgbClr val="C7A75C"/>
          </a:solidFill>
        </p:spPr>
        <p:txBody>
          <a:bodyPr/>
          <a:lstStyle/>
          <a:p>
            <a:r>
              <a:rPr lang="en-US" altLang="zh-TW" dirty="0"/>
              <a:t>Search Algorithms</a:t>
            </a:r>
            <a:endParaRPr lang="zh-CN" altLang="en-US" sz="1600" dirty="0"/>
          </a:p>
        </p:txBody>
      </p:sp>
      <p:sp>
        <p:nvSpPr>
          <p:cNvPr id="14" name="內容版面配置區 13"/>
          <p:cNvSpPr>
            <a:spLocks noGrp="1"/>
          </p:cNvSpPr>
          <p:nvPr>
            <p:ph sz="quarter" idx="4"/>
          </p:nvPr>
        </p:nvSpPr>
        <p:spPr>
          <a:xfrm>
            <a:off x="4627958" y="1010126"/>
            <a:ext cx="3887391" cy="2763441"/>
          </a:xfrm>
        </p:spPr>
        <p:txBody>
          <a:bodyPr/>
          <a:lstStyle/>
          <a:p>
            <a:r>
              <a:rPr lang="en-US" altLang="zh-TW" dirty="0"/>
              <a:t>Uniform Search</a:t>
            </a:r>
          </a:p>
          <a:p>
            <a:r>
              <a:rPr lang="en-US" altLang="zh-TW" dirty="0"/>
              <a:t>Depth-First Search </a:t>
            </a:r>
          </a:p>
          <a:p>
            <a:r>
              <a:rPr lang="en-US" altLang="zh-TW" dirty="0"/>
              <a:t>Breadth-First Search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A* (A-Star)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Search Algorithm</a:t>
            </a:r>
          </a:p>
          <a:p>
            <a:r>
              <a:rPr lang="en-US" altLang="zh-TW" dirty="0"/>
              <a:t>Local Beam Search </a:t>
            </a:r>
          </a:p>
          <a:p>
            <a:r>
              <a:rPr lang="en-US" altLang="zh-TW" dirty="0"/>
              <a:t>Hill Climbing</a:t>
            </a:r>
          </a:p>
          <a:p>
            <a:r>
              <a:rPr lang="en-US" altLang="zh-TW" dirty="0"/>
              <a:t>Simulated annealing search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0ECBC-A712-45A1-B367-B45F8303FFBE}" type="datetime1">
              <a:rPr lang="en-US" altLang="zh-TW" smtClean="0"/>
              <a:t>9/21/2022</a:t>
            </a:fld>
            <a:endParaRPr kumimoji="0"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altLang="zh-TW" smtClean="0"/>
              <a:pPr/>
              <a:t>9</a:t>
            </a:fld>
            <a:endParaRPr kumimoji="0" lang="zh-TW" altLang="en-US"/>
          </a:p>
        </p:txBody>
      </p:sp>
      <p:pic>
        <p:nvPicPr>
          <p:cNvPr id="15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3" y="3093550"/>
            <a:ext cx="3472488" cy="170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162995"/>
            <a:ext cx="1614488" cy="16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8puzz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" y="3383165"/>
            <a:ext cx="3193256" cy="162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內容版面配置區 13"/>
          <p:cNvSpPr txBox="1">
            <a:spLocks/>
          </p:cNvSpPr>
          <p:nvPr/>
        </p:nvSpPr>
        <p:spPr>
          <a:xfrm>
            <a:off x="628650" y="1162995"/>
            <a:ext cx="3887391" cy="276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00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f65f87ee-a706-4267-8baa-24d3fbe70c63"/>
  <p:tag name="SLIDO_EVENT_SECTION_UUID" val="2910c8f2-6267-466f-9df8-1e2e3f724d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2Njc4Nzh9"/>
  <p:tag name="SLIDO_TYPE" val="SlidoPoll"/>
  <p:tag name="SLIDO_POLL_UUID" val="245a5d98-f4d8-4622-8afa-43f250d0df19"/>
  <p:tag name="SLIDO_POLL_QUESTION_UUID" val="c9ffbe8e-1d42-4cdf-bdf2-00df2edb89de"/>
  <p:tag name="SLIDO_TIMELINE" val="W3sic2NyZWVuIjoiUXVpekpvaW5pbmciLCJzaG93UmVzdWx0cyI6ZmFsc2UsInNob3dDb3JyZWN0QW5zd2VycyI6ZmFsc2UsInZvdGluZ0xvY2tlZCI6ZmFsc2V9LHsicG9sbFF1ZXN0aW9uVXVpZCI6ImM5ZmZiZThlLTFkNDItNGNkZi1iZGYyLTAwZGYyZWRiODlkZSIsInNob3dSZXN1bHRzIjpmYWxzZSwic2hvd0NvcnJlY3RBbnN3ZXJzIjpmYWxzZSwidm90aW5nTG9ja2VkIjpmYWxzZX0seyJwb2xsUXVlc3Rpb25VdWlkIjoiYzlmZmJlOGUtMWQ0Mi00Y2RmLWJkZjItMDBkZjJlZGI4OWRlIiwic2hvd1Jlc3VsdHMiOnRydWUsInNob3dDb3JyZWN0QW5zd2VycyI6ZmFsc2UsInZvdGluZ0xvY2tlZCI6dHJ1ZX0seyJwb2xsUXVlc3Rpb25VdWlkIjoiYzlmZmJlOGUtMWQ0Mi00Y2RmLWJkZjItMDBkZjJlZGI4OWRlIiwic2hvd1Jlc3VsdHMiOnRydWUsInNob3dDb3JyZWN0QW5zd2VycyI6dHJ1ZSwidm90aW5nTG9ja2VkIjp0cnV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2Njc2MDR9"/>
  <p:tag name="SLIDO_TYPE" val="SlidoPoll"/>
  <p:tag name="SLIDO_POLL_UUID" val="2006d5d5-0d48-483f-9c5c-54fdce496158"/>
  <p:tag name="SLIDO_TIMELINE" val="W3sicG9sbFF1ZXN0aW9uVXVpZCI6ImYyNzEyZGEzLTQwYWMtNGQ5Ni05YWE3LWEwNWQzZmU4MjFjYyIsInNob3dSZXN1bHRzIjpmYWxzZSwic2hvd0NvcnJlY3RBbnN3ZXJzIjpmYWxzZSwidm90aW5nTG9ja2VkIjpmYWxzZX0seyJwb2xsUXVlc3Rpb25VdWlkIjoiZjI3MTJkYTMtNDBhYy00ZDk2LTlhYTctYTA1ZDNmZTgyMWNjIiwic2hvd1Jlc3VsdHMiOnRydWUsInNob3dDb3JyZWN0QW5zd2VycyI6dHJ1ZSwidm90aW5nTG9ja2VkIjpmYWxz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M2NDN9"/>
  <p:tag name="SLIDO_TYPE" val="SlidoJoini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E2MTl9"/>
  <p:tag name="SLIDO_TYPE" val="SlidoPoll"/>
  <p:tag name="SLIDO_POLL_UUID" val="245a5d98-f4d8-4622-8afa-43f250d0df19"/>
  <p:tag name="SLIDO_POLL_QUESTION_UUID" val="43b0e671-82ef-4b00-a02a-51d1531a2293"/>
  <p:tag name="SLIDO_TIMELINE" val="W3sic2NyZWVuIjoiUXVpekdldFJlYWR5Iiwic2hvd1Jlc3VsdHMiOmZhbHNlLCJzaG93Q29ycmVjdEFuc3dlcnMiOmZhbHNlLCJ2b3RpbmdMb2NrZWQiOmZhbHNlfSx7InBvbGxRdWVzdGlvblV1aWQiOiI0M2IwZTY3MS04MmVmLTRiMDAtYTAyYS01MWQxNTMxYTIyOTMiLCJzaG93UmVzdWx0cyI6ZmFsc2UsInNob3dDb3JyZWN0QW5zd2VycyI6ZmFsc2UsInZvdGluZ0xvY2tlZCI6ZmFsc2V9LHsicG9sbFF1ZXN0aW9uVXVpZCI6IjQzYjBlNjcxLTgyZWYtNGIwMC1hMDJhLTUxZDE1MzFhMjI5MyIsInNob3dSZXN1bHRzIjp0cnVlLCJzaG93Q29ycmVjdEFuc3dlcnMiOmZhbHNlLCJ2b3RpbmdMb2NrZWQiOnRydWV9LHsicG9sbFF1ZXN0aW9uVXVpZCI6IjQzYjBlNjcxLTgyZWYtNGIwMC1hMDJhLTUxZDE1MzFhMjI5MyIsInNob3dSZXN1bHRzIjp0cnVlLCJzaG93Q29ycmVjdEFuc3dlcnMiOnRydWUsInZvdGluZ0xvY2tlZCI6dHJ1ZX1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E2Njh9"/>
  <p:tag name="SLIDO_TYPE" val="SlidoPoll"/>
  <p:tag name="SLIDO_POLL_UUID" val="245a5d98-f4d8-4622-8afa-43f250d0df19"/>
  <p:tag name="SLIDO_POLL_QUESTION_UUID" val="131dc38a-3182-452d-b98a-6893fce309fd"/>
  <p:tag name="SLIDO_TIMELINE" val="W3sic2NyZWVuIjoiUXVpekdldFJlYWR5Iiwic2hvd1Jlc3VsdHMiOmZhbHNlLCJzaG93Q29ycmVjdEFuc3dlcnMiOmZhbHNlLCJ2b3RpbmdMb2NrZWQiOmZhbHNlfSx7InBvbGxRdWVzdGlvblV1aWQiOiIxMzFkYzM4YS0zMTgyLTQ1MmQtYjk4YS02ODkzZmNlMzA5ZmQiLCJzaG93UmVzdWx0cyI6ZmFsc2UsInNob3dDb3JyZWN0QW5zd2VycyI6ZmFsc2UsInZvdGluZ0xvY2tlZCI6ZmFsc2V9LHsicG9sbFF1ZXN0aW9uVXVpZCI6IjEzMWRjMzhhLTMxODItNDUyZC1iOThhLTY4OTNmY2UzMDlmZCIsInNob3dSZXN1bHRzIjp0cnVlLCJzaG93Q29ycmVjdEFuc3dlcnMiOmZhbHNlLCJ2b3RpbmdMb2NrZWQiOnRydWV9LHsicG9sbFF1ZXN0aW9uVXVpZCI6IjEzMWRjMzhhLTMxODItNDUyZC1iOThhLTY4OTNmY2UzMDlmZCIsInNob3dSZXN1bHRzIjp0cnVlLCJzaG93Q29ycmVjdEFuc3dlcnMiOnRydWUsInZvdGluZ0xvY2tlZCI6dHJ1ZX0seyJzY3JlZW4iOiJRdWl6TGVhZGVyYm9hcmQiLCJwb2xsUXVlc3Rpb25VdWlkIjoiMTMxZGMzOGEtMzE4Mi00NTJkLWI5OGEtNjg5M2ZjZTMwOWZkIiwic2hvd1Jlc3VsdHMiOnRydWUsInNob3dDb3JyZWN0QW5zd2VycyI6dHJ1ZSwidm90aW5nTG9ja2VkIjp0cnVlfV0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M1OTF9"/>
  <p:tag name="SLIDO_TYPE" val="Slido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2Njc0NzN9"/>
  <p:tag name="SLIDO_TYPE" val="SlidoPoll"/>
  <p:tag name="SLIDO_POLL_UUID" val="c1143876-016b-402a-be54-701489fa72f0"/>
  <p:tag name="SLIDO_TIMELINE" val="W3sicG9sbFF1ZXN0aW9uVXVpZCI6ImUyMWFhZWE3LTQ3MTEtNDE0Yi1iZmM0LTc0OTM3ZWNjOGQzNCIsInNob3dSZXN1bHRzIjpmYWxzZSwic2hvd0NvcnJlY3RBbnN3ZXJzIjpmYWxzZSwidm90aW5nTG9ja2VkIjpmYWxzZX0seyJwb2xsUXVlc3Rpb25VdWlkIjoiZTIxYWFlYTctNDcxMS00MTRiLWJmYzQtNzQ5MzdlY2M4ZDM0Iiwic2hvd1Jlc3VsdHMiOnRydWUsInNob3dDb3JyZWN0QW5zd2VycyI6dHJ1ZSwidm90aW5nTG9ja2VkIjpmYWxzZX1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10071</TotalTime>
  <Words>2169</Words>
  <Application>Microsoft Office PowerPoint</Application>
  <PresentationFormat>如螢幕大小 (16:9)</PresentationFormat>
  <Paragraphs>525</Paragraphs>
  <Slides>63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7" baseType="lpstr">
      <vt:lpstr>等线</vt:lpstr>
      <vt:lpstr>MS PGothic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Symbol</vt:lpstr>
      <vt:lpstr>Times New Roman</vt:lpstr>
      <vt:lpstr>Wingdings 2</vt:lpstr>
      <vt:lpstr>Office 佈景主題</vt:lpstr>
      <vt:lpstr>Equation</vt:lpstr>
      <vt:lpstr>人工智慧課程</vt:lpstr>
      <vt:lpstr>PowerPoint 簡報</vt:lpstr>
      <vt:lpstr>Outline</vt:lpstr>
      <vt:lpstr>PowerPoint 簡報</vt:lpstr>
      <vt:lpstr>PowerPoint 簡報</vt:lpstr>
      <vt:lpstr>AI as Goals </vt:lpstr>
      <vt:lpstr>AI as Techniques?</vt:lpstr>
      <vt:lpstr>AI Renaissance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Supervised Learning</vt:lpstr>
      <vt:lpstr>Supervised Learning: Classification</vt:lpstr>
      <vt:lpstr>PowerPoint 簡報</vt:lpstr>
      <vt:lpstr>Traditional Programming vs. “Machine” Learning</vt:lpstr>
      <vt:lpstr>Supervised Learning Algorithms</vt:lpstr>
      <vt:lpstr>Clustering: Definition</vt:lpstr>
      <vt:lpstr>Between Supervised &amp; Unsupervised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Traditional Programming vs. Machine Learning</vt:lpstr>
      <vt:lpstr>Statistical Machine Learning</vt:lpstr>
      <vt:lpstr>Common ML Pitfalls</vt:lpstr>
      <vt:lpstr>PowerPoint 簡報</vt:lpstr>
      <vt:lpstr>PowerPoint 簡報</vt:lpstr>
      <vt:lpstr>How to Find the Best Model? Optimization</vt:lpstr>
      <vt:lpstr>Local Search in Continuous Spaces</vt:lpstr>
      <vt:lpstr>Illustration</vt:lpstr>
      <vt:lpstr>PowerPoint 簡報</vt:lpstr>
      <vt:lpstr>PowerPoint 簡報</vt:lpstr>
      <vt:lpstr>From ML to Deep Learning</vt:lpstr>
      <vt:lpstr>AI, ML, DL History</vt:lpstr>
      <vt:lpstr>Traditional machine learning vs. Deep learning</vt:lpstr>
      <vt:lpstr>Artificial Neural Networks</vt:lpstr>
      <vt:lpstr>Back Propagation</vt:lpstr>
      <vt:lpstr>Manifold Hypothesis </vt:lpstr>
      <vt:lpstr>PowerPoint 簡報</vt:lpstr>
      <vt:lpstr>AI Canonical Architecture</vt:lpstr>
      <vt:lpstr>The Five Tribes of Machine Learning</vt:lpstr>
      <vt:lpstr>DARPA Perspective of AI</vt:lpstr>
      <vt:lpstr>The Second wave of AI</vt:lpstr>
      <vt:lpstr>Challenges of the 2nd Wave AI</vt:lpstr>
      <vt:lpstr>PowerPoint 簡報</vt:lpstr>
      <vt:lpstr>What do I need to learn ML?</vt:lpstr>
      <vt:lpstr>What do I need to learn AI or ML?</vt:lpstr>
      <vt:lpstr>What courses NCU provides?</vt:lpstr>
      <vt:lpstr>Course Topics</vt:lpstr>
      <vt:lpstr>Grading</vt:lpstr>
      <vt:lpstr>Course Schedule</vt:lpstr>
      <vt:lpstr>Term Project</vt:lpstr>
      <vt:lpstr>Policies</vt:lpstr>
      <vt:lpstr>Questions &amp; Answers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SHU CHI HUANG</dc:creator>
  <cp:lastModifiedBy>user</cp:lastModifiedBy>
  <cp:revision>91</cp:revision>
  <dcterms:created xsi:type="dcterms:W3CDTF">2019-04-01T08:22:57Z</dcterms:created>
  <dcterms:modified xsi:type="dcterms:W3CDTF">2022-09-21T07:02:24Z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